
<file path=[Content_Types].xml><?xml version="1.0" encoding="utf-8"?>
<Types xmlns="http://schemas.openxmlformats.org/package/2006/content-types">
  <Default Extension="emf" ContentType="image/x-emf"/>
  <Default Extension="fntdata" ContentType="application/x-fontdata"/>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Lst>
  <p:notesMasterIdLst>
    <p:notesMasterId r:id="rId28"/>
  </p:notesMasterIdLst>
  <p:handoutMasterIdLst>
    <p:handoutMasterId r:id="rId29"/>
  </p:handoutMasterIdLst>
  <p:sldIdLst>
    <p:sldId id="292" r:id="rId7"/>
    <p:sldId id="299" r:id="rId8"/>
    <p:sldId id="350" r:id="rId9"/>
    <p:sldId id="351" r:id="rId10"/>
    <p:sldId id="291" r:id="rId11"/>
    <p:sldId id="322" r:id="rId12"/>
    <p:sldId id="333" r:id="rId13"/>
    <p:sldId id="332" r:id="rId14"/>
    <p:sldId id="308" r:id="rId15"/>
    <p:sldId id="323" r:id="rId16"/>
    <p:sldId id="314" r:id="rId17"/>
    <p:sldId id="325" r:id="rId18"/>
    <p:sldId id="309" r:id="rId19"/>
    <p:sldId id="318" r:id="rId20"/>
    <p:sldId id="353" r:id="rId21"/>
    <p:sldId id="304" r:id="rId22"/>
    <p:sldId id="321" r:id="rId23"/>
    <p:sldId id="315" r:id="rId24"/>
    <p:sldId id="302" r:id="rId25"/>
    <p:sldId id="312" r:id="rId26"/>
    <p:sldId id="326" r:id="rId27"/>
  </p:sldIdLst>
  <p:sldSz cx="9144000" cy="6858000" type="screen4x3"/>
  <p:notesSz cx="6797675" cy="9926638"/>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Roboto" panose="02000000000000000000" pitchFamily="2" charset="0"/>
      <p:regular r:id="rId36"/>
      <p:bold r:id="rId37"/>
      <p:italic r:id="rId38"/>
      <p:boldItalic r:id="rId39"/>
    </p:embeddedFont>
    <p:embeddedFont>
      <p:font typeface="VAG Rundschrift D Regular" panose="020B0604020202020204" charset="0"/>
      <p:regular r:id="rId40"/>
      <p:italic r:id="rId41"/>
      <p:boldItalic r:id="rId42"/>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39">
          <p15:clr>
            <a:srgbClr val="A4A3A4"/>
          </p15:clr>
        </p15:guide>
        <p15:guide id="4" orient="horz" pos="565">
          <p15:clr>
            <a:srgbClr val="A4A3A4"/>
          </p15:clr>
        </p15:guide>
        <p15:guide id="5" pos="28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Rockell" initials="" lastIdx="17" clrIdx="0"/>
  <p:cmAuthor id="2" name="Dom Fitzgerald" initials="" lastIdx="4" clrIdx="1"/>
  <p:cmAuthor id="3" name="Kate Squires" initials="" lastIdx="5" clrIdx="2"/>
  <p:cmAuthor id="4" name="Unknown User1" initials="Unknown User1"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1F24"/>
    <a:srgbClr val="0076BE"/>
    <a:srgbClr val="52B9E9"/>
    <a:srgbClr val="EB352A"/>
    <a:srgbClr val="D32244"/>
    <a:srgbClr val="394A58"/>
    <a:srgbClr val="46943D"/>
    <a:srgbClr val="B71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48618-1F76-2463-F908-80210ED39EF5}" v="5" dt="2023-08-22T10:25:21.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7584" autoAdjust="0"/>
  </p:normalViewPr>
  <p:slideViewPr>
    <p:cSldViewPr snapToGrid="0">
      <p:cViewPr varScale="1">
        <p:scale>
          <a:sx n="68" d="100"/>
          <a:sy n="68" d="100"/>
        </p:scale>
        <p:origin x="1140" y="72"/>
      </p:cViewPr>
      <p:guideLst>
        <p:guide orient="horz" pos="2160"/>
        <p:guide pos="2880"/>
        <p:guide orient="horz" pos="2139"/>
        <p:guide orient="horz" pos="565"/>
        <p:guide pos="2875"/>
      </p:guideLst>
    </p:cSldViewPr>
  </p:slideViewPr>
  <p:notesTextViewPr>
    <p:cViewPr>
      <p:scale>
        <a:sx n="100" d="100"/>
        <a:sy n="100" d="100"/>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handoutMaster" Target="handoutMasters/handout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ine Walsgott" userId="S::josephine.walsgott@au.ey.com::4b6b4f8f-46c5-4171-ad22-d5b5421f4230" providerId="AD" clId="Web-{85E48618-1F76-2463-F908-80210ED39EF5}"/>
    <pc:docChg chg="modSld">
      <pc:chgData name="Josephine Walsgott" userId="S::josephine.walsgott@au.ey.com::4b6b4f8f-46c5-4171-ad22-d5b5421f4230" providerId="AD" clId="Web-{85E48618-1F76-2463-F908-80210ED39EF5}" dt="2023-08-22T10:25:21.904" v="4" actId="1076"/>
      <pc:docMkLst>
        <pc:docMk/>
      </pc:docMkLst>
      <pc:sldChg chg="modSp">
        <pc:chgData name="Josephine Walsgott" userId="S::josephine.walsgott@au.ey.com::4b6b4f8f-46c5-4171-ad22-d5b5421f4230" providerId="AD" clId="Web-{85E48618-1F76-2463-F908-80210ED39EF5}" dt="2023-08-22T10:25:21.904" v="4" actId="1076"/>
        <pc:sldMkLst>
          <pc:docMk/>
          <pc:sldMk cId="675133381" sldId="353"/>
        </pc:sldMkLst>
        <pc:picChg chg="mod">
          <ac:chgData name="Josephine Walsgott" userId="S::josephine.walsgott@au.ey.com::4b6b4f8f-46c5-4171-ad22-d5b5421f4230" providerId="AD" clId="Web-{85E48618-1F76-2463-F908-80210ED39EF5}" dt="2023-08-22T10:25:21.904" v="4" actId="1076"/>
          <ac:picMkLst>
            <pc:docMk/>
            <pc:sldMk cId="675133381" sldId="353"/>
            <ac:picMk id="3"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5B53ED-9A14-7B04-400A-9477A54ECB2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Arial" panose="020B0604020202020204" pitchFamily="34" charset="0"/>
              </a:defRPr>
            </a:lvl1pPr>
          </a:lstStyle>
          <a:p>
            <a:pPr>
              <a:defRPr/>
            </a:pPr>
            <a:endParaRPr lang="en-AU"/>
          </a:p>
        </p:txBody>
      </p:sp>
      <p:sp>
        <p:nvSpPr>
          <p:cNvPr id="3" name="Date Placeholder 2">
            <a:extLst>
              <a:ext uri="{FF2B5EF4-FFF2-40B4-BE49-F238E27FC236}">
                <a16:creationId xmlns:a16="http://schemas.microsoft.com/office/drawing/2014/main" id="{8ADC8858-EB89-BD5A-13E1-CCF3985BBF9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Arial" panose="020B0604020202020204" pitchFamily="34" charset="0"/>
              </a:defRPr>
            </a:lvl1pPr>
          </a:lstStyle>
          <a:p>
            <a:pPr>
              <a:defRPr/>
            </a:pPr>
            <a:fld id="{10EC694F-25AD-4BFB-9125-3DE221569D57}" type="datetimeFigureOut">
              <a:rPr lang="en-AU"/>
              <a:pPr>
                <a:defRPr/>
              </a:pPr>
              <a:t>22/08/2023</a:t>
            </a:fld>
            <a:endParaRPr lang="en-AU" dirty="0"/>
          </a:p>
        </p:txBody>
      </p:sp>
      <p:sp>
        <p:nvSpPr>
          <p:cNvPr id="4" name="Footer Placeholder 3">
            <a:extLst>
              <a:ext uri="{FF2B5EF4-FFF2-40B4-BE49-F238E27FC236}">
                <a16:creationId xmlns:a16="http://schemas.microsoft.com/office/drawing/2014/main" id="{A22D0DEF-9642-7EF3-B1AF-86C3BD6411AB}"/>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anose="020B0604020202020204" pitchFamily="34" charset="0"/>
              </a:defRPr>
            </a:lvl1pPr>
          </a:lstStyle>
          <a:p>
            <a:pPr>
              <a:defRPr/>
            </a:pPr>
            <a:endParaRPr lang="en-AU"/>
          </a:p>
        </p:txBody>
      </p:sp>
      <p:sp>
        <p:nvSpPr>
          <p:cNvPr id="5" name="Slide Number Placeholder 4">
            <a:extLst>
              <a:ext uri="{FF2B5EF4-FFF2-40B4-BE49-F238E27FC236}">
                <a16:creationId xmlns:a16="http://schemas.microsoft.com/office/drawing/2014/main" id="{7B9FE513-2895-9345-F4A9-0DA75EB802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Arial" panose="020B0604020202020204" pitchFamily="34" charset="0"/>
              </a:defRPr>
            </a:lvl1pPr>
          </a:lstStyle>
          <a:p>
            <a:pPr>
              <a:defRPr/>
            </a:pPr>
            <a:fld id="{5FBB68C6-0CD7-4848-A5D3-1CD1794201BE}" type="slidenum">
              <a:rPr lang="en-AU"/>
              <a:pPr>
                <a:defRPr/>
              </a:pPr>
              <a:t>‹#›</a:t>
            </a:fld>
            <a:endParaRPr lang="en-AU"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9FF34B-017E-E69D-9453-3969A7025B4C}"/>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b="0" i="0">
                <a:latin typeface="Arial" panose="020B0604020202020204" pitchFamily="34" charset="0"/>
              </a:defRPr>
            </a:lvl1pPr>
          </a:lstStyle>
          <a:p>
            <a:pPr>
              <a:defRPr/>
            </a:pPr>
            <a:endParaRPr lang="en-AU"/>
          </a:p>
        </p:txBody>
      </p:sp>
      <p:sp>
        <p:nvSpPr>
          <p:cNvPr id="3" name="Date Placeholder 2">
            <a:extLst>
              <a:ext uri="{FF2B5EF4-FFF2-40B4-BE49-F238E27FC236}">
                <a16:creationId xmlns:a16="http://schemas.microsoft.com/office/drawing/2014/main" id="{C8A2C3BE-8E6F-EED5-1791-7C313EB864D4}"/>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b="0" i="0">
                <a:latin typeface="Arial" panose="020B0604020202020204" pitchFamily="34" charset="0"/>
              </a:defRPr>
            </a:lvl1pPr>
          </a:lstStyle>
          <a:p>
            <a:pPr>
              <a:defRPr/>
            </a:pPr>
            <a:fld id="{C780A1E7-C1D9-4B3F-A131-6F9B26001A44}" type="datetimeFigureOut">
              <a:rPr lang="en-AU"/>
              <a:pPr>
                <a:defRPr/>
              </a:pPr>
              <a:t>22/08/2023</a:t>
            </a:fld>
            <a:endParaRPr lang="en-AU" dirty="0"/>
          </a:p>
        </p:txBody>
      </p:sp>
      <p:sp>
        <p:nvSpPr>
          <p:cNvPr id="4" name="Slide Image Placeholder 3">
            <a:extLst>
              <a:ext uri="{FF2B5EF4-FFF2-40B4-BE49-F238E27FC236}">
                <a16:creationId xmlns:a16="http://schemas.microsoft.com/office/drawing/2014/main" id="{42A5C3CE-0BF7-C5EF-D42B-DF6A4C7BC3BE}"/>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en-AU" noProof="0" dirty="0"/>
          </a:p>
        </p:txBody>
      </p:sp>
      <p:sp>
        <p:nvSpPr>
          <p:cNvPr id="5" name="Notes Placeholder 4">
            <a:extLst>
              <a:ext uri="{FF2B5EF4-FFF2-40B4-BE49-F238E27FC236}">
                <a16:creationId xmlns:a16="http://schemas.microsoft.com/office/drawing/2014/main" id="{4B70AEA4-E3A7-B98C-5C1B-804DFFECC828}"/>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AU" noProof="0" dirty="0"/>
          </a:p>
        </p:txBody>
      </p:sp>
      <p:sp>
        <p:nvSpPr>
          <p:cNvPr id="6" name="Footer Placeholder 5">
            <a:extLst>
              <a:ext uri="{FF2B5EF4-FFF2-40B4-BE49-F238E27FC236}">
                <a16:creationId xmlns:a16="http://schemas.microsoft.com/office/drawing/2014/main" id="{DFABE8D7-2FD2-2DA0-EE5E-941617562747}"/>
              </a:ext>
            </a:extLst>
          </p:cNvPr>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rial" panose="020B0604020202020204" pitchFamily="34" charset="0"/>
              </a:defRPr>
            </a:lvl1pPr>
          </a:lstStyle>
          <a:p>
            <a:pPr>
              <a:defRPr/>
            </a:pPr>
            <a:endParaRPr lang="en-AU"/>
          </a:p>
        </p:txBody>
      </p:sp>
      <p:sp>
        <p:nvSpPr>
          <p:cNvPr id="7" name="Slide Number Placeholder 6">
            <a:extLst>
              <a:ext uri="{FF2B5EF4-FFF2-40B4-BE49-F238E27FC236}">
                <a16:creationId xmlns:a16="http://schemas.microsoft.com/office/drawing/2014/main" id="{7BD4EBAA-9312-E860-A94F-03C3F1EE1823}"/>
              </a:ext>
            </a:extLst>
          </p:cNvPr>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b="0" i="0">
                <a:latin typeface="Arial" panose="020B0604020202020204" pitchFamily="34" charset="0"/>
              </a:defRPr>
            </a:lvl1pPr>
          </a:lstStyle>
          <a:p>
            <a:pPr>
              <a:defRPr/>
            </a:pPr>
            <a:fld id="{E5255056-9842-4EA0-B884-B68842A28D8E}" type="slidenum">
              <a:rPr lang="en-AU"/>
              <a:pPr>
                <a:defRPr/>
              </a:pPr>
              <a:t>‹#›</a:t>
            </a:fld>
            <a:endParaRPr lang="en-A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071B8E1-2F67-0C3B-977B-9BDBD2E63A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4447EF0-9852-A673-24F7-E713C9ADBE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0244" name="Slide Number Placeholder 3">
            <a:extLst>
              <a:ext uri="{FF2B5EF4-FFF2-40B4-BE49-F238E27FC236}">
                <a16:creationId xmlns:a16="http://schemas.microsoft.com/office/drawing/2014/main" id="{F2864407-3FAB-DCA9-910F-4E4061EE0D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F7F12C-2739-4705-8CFA-E7526A1D628E}" type="slidenum">
              <a:rPr lang="en-AU" altLang="en-US" smtClean="0">
                <a:latin typeface="Arial" panose="020B0604020202020204" pitchFamily="34" charset="0"/>
              </a:rPr>
              <a:pPr fontAlgn="base">
                <a:spcBef>
                  <a:spcPct val="0"/>
                </a:spcBef>
                <a:spcAft>
                  <a:spcPct val="0"/>
                </a:spcAft>
              </a:pPr>
              <a:t>1</a:t>
            </a:fld>
            <a:endParaRPr lang="en-AU"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DC1572E-F944-3258-43E2-080CFC8B12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24DBE82-1DB6-A95D-BC5E-0B9E12B6BBA9}"/>
              </a:ext>
            </a:extLst>
          </p:cNvPr>
          <p:cNvSpPr>
            <a:spLocks noGrp="1"/>
          </p:cNvSpPr>
          <p:nvPr>
            <p:ph type="body" idx="1"/>
          </p:nvPr>
        </p:nvSpPr>
        <p:spPr/>
        <p:txBody>
          <a:bodyPr/>
          <a:lstStyle/>
          <a:p>
            <a:pPr eaLnBrk="1" fontAlgn="auto" hangingPunct="1">
              <a:spcBef>
                <a:spcPts val="0"/>
              </a:spcBef>
              <a:spcAft>
                <a:spcPts val="0"/>
              </a:spcAft>
              <a:defRPr/>
            </a:pPr>
            <a:r>
              <a:rPr lang="en-AU" b="1" dirty="0"/>
              <a:t>JW: Why would this be so difficult? </a:t>
            </a:r>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“Jack thought having a broken leg might be kind of fun – crutches can be pretty cool to play on!”</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Story:</a:t>
            </a:r>
          </a:p>
          <a:p>
            <a:pPr marL="628650" lvl="1" indent="-171450" eaLnBrk="1" fontAlgn="auto" hangingPunct="1">
              <a:spcBef>
                <a:spcPts val="0"/>
              </a:spcBef>
              <a:spcAft>
                <a:spcPts val="0"/>
              </a:spcAft>
              <a:buFont typeface="Arial" panose="020B0604020202020204" pitchFamily="34" charset="0"/>
              <a:buChar char="•"/>
              <a:defRPr/>
            </a:pPr>
            <a:r>
              <a:rPr lang="en-AU" dirty="0"/>
              <a:t>Unfortunately the first day back after the accident is turning out to be tough…</a:t>
            </a:r>
          </a:p>
          <a:p>
            <a:pPr marL="628650" lvl="1" indent="-171450" eaLnBrk="1" fontAlgn="auto" hangingPunct="1">
              <a:spcBef>
                <a:spcPts val="0"/>
              </a:spcBef>
              <a:spcAft>
                <a:spcPts val="0"/>
              </a:spcAft>
              <a:buFont typeface="Arial" panose="020B0604020202020204" pitchFamily="34" charset="0"/>
              <a:buChar char="•"/>
              <a:defRPr/>
            </a:pPr>
            <a:r>
              <a:rPr lang="en-AU" dirty="0"/>
              <a:t>In the morning…At his first day back, Jack had trouble getting on the school bus.</a:t>
            </a:r>
          </a:p>
          <a:p>
            <a:pPr marL="628650" lvl="1" indent="-171450" eaLnBrk="1" fontAlgn="auto" hangingPunct="1">
              <a:spcBef>
                <a:spcPts val="0"/>
              </a:spcBef>
              <a:spcAft>
                <a:spcPts val="0"/>
              </a:spcAft>
              <a:buFont typeface="Arial" panose="020B0604020202020204" pitchFamily="34" charset="0"/>
              <a:buChar char="•"/>
              <a:defRPr/>
            </a:pPr>
            <a:r>
              <a:rPr lang="en-AU" dirty="0"/>
              <a:t>At lunchtime…One of his friends called Jack ‘lame-o’.</a:t>
            </a:r>
          </a:p>
          <a:p>
            <a:pPr marL="628650" lvl="1" indent="-171450" eaLnBrk="1" fontAlgn="auto" hangingPunct="1">
              <a:spcBef>
                <a:spcPts val="0"/>
              </a:spcBef>
              <a:spcAft>
                <a:spcPts val="0"/>
              </a:spcAft>
              <a:buFont typeface="Arial" panose="020B0604020202020204" pitchFamily="34" charset="0"/>
              <a:buChar char="•"/>
              <a:defRPr/>
            </a:pPr>
            <a:r>
              <a:rPr lang="en-AU" dirty="0"/>
              <a:t>In the afternoon…Jack’s teacher was treating him differently and saying things like “Oh, poor Jacky, you don’t have to do any maths today,” and now Jack’s friends are mad at him.</a:t>
            </a:r>
          </a:p>
          <a:p>
            <a:pPr marL="628650" lvl="1" indent="-171450" eaLnBrk="1" fontAlgn="auto" hangingPunct="1">
              <a:spcBef>
                <a:spcPts val="0"/>
              </a:spcBef>
              <a:spcAft>
                <a:spcPts val="0"/>
              </a:spcAft>
              <a:buFont typeface="Arial" panose="020B0604020202020204" pitchFamily="34" charset="0"/>
              <a:buChar char="•"/>
              <a:defRPr/>
            </a:pPr>
            <a:endParaRPr lang="en-AU"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Why do you think having a broken leg might make it harder to use public transport?</a:t>
            </a:r>
          </a:p>
          <a:p>
            <a:pPr marL="1085850" lvl="2" indent="-171450" eaLnBrk="1" fontAlgn="auto" hangingPunct="1">
              <a:spcBef>
                <a:spcPts val="0"/>
              </a:spcBef>
              <a:spcAft>
                <a:spcPts val="0"/>
              </a:spcAft>
              <a:buFont typeface="Arial" panose="020B0604020202020204" pitchFamily="34" charset="0"/>
              <a:buChar char="•"/>
              <a:defRPr/>
            </a:pPr>
            <a:r>
              <a:rPr lang="en-AU" dirty="0"/>
              <a:t>The steps were too high</a:t>
            </a:r>
          </a:p>
          <a:p>
            <a:pPr marL="628650" lvl="1" indent="-171450" eaLnBrk="1" fontAlgn="auto" hangingPunct="1">
              <a:spcBef>
                <a:spcPts val="0"/>
              </a:spcBef>
              <a:spcAft>
                <a:spcPts val="0"/>
              </a:spcAft>
              <a:buFont typeface="Arial" panose="020B0604020202020204" pitchFamily="34" charset="0"/>
              <a:buChar char="•"/>
              <a:defRPr/>
            </a:pPr>
            <a:r>
              <a:rPr lang="en-AU" dirty="0"/>
              <a:t>Why do you think Jack’s friends are being weird? Hint: What’s Jack’s favourite sport?</a:t>
            </a:r>
          </a:p>
          <a:p>
            <a:pPr marL="1085850" lvl="2" indent="-171450" eaLnBrk="1" fontAlgn="auto" hangingPunct="1">
              <a:spcBef>
                <a:spcPts val="0"/>
              </a:spcBef>
              <a:spcAft>
                <a:spcPts val="0"/>
              </a:spcAft>
              <a:buFont typeface="Arial" panose="020B0604020202020204" pitchFamily="34" charset="0"/>
              <a:buChar char="•"/>
              <a:defRPr/>
            </a:pPr>
            <a:r>
              <a:rPr lang="en-AU" dirty="0"/>
              <a:t>Jack couldn’t play footy at lunch with the team</a:t>
            </a:r>
          </a:p>
          <a:p>
            <a:pPr marL="628650" lvl="1" indent="-171450" eaLnBrk="1" fontAlgn="auto" hangingPunct="1">
              <a:spcBef>
                <a:spcPts val="0"/>
              </a:spcBef>
              <a:spcAft>
                <a:spcPts val="0"/>
              </a:spcAft>
              <a:buFont typeface="Arial" panose="020B0604020202020204" pitchFamily="34" charset="0"/>
              <a:buChar char="•"/>
              <a:defRPr/>
            </a:pPr>
            <a:r>
              <a:rPr lang="en-AU" dirty="0"/>
              <a:t>What was going on with Jack’s teacher?</a:t>
            </a:r>
          </a:p>
          <a:p>
            <a:pPr marL="1085850" lvl="2" indent="-171450" eaLnBrk="1" fontAlgn="auto" hangingPunct="1">
              <a:spcBef>
                <a:spcPts val="0"/>
              </a:spcBef>
              <a:spcAft>
                <a:spcPts val="0"/>
              </a:spcAft>
              <a:buFont typeface="Arial" panose="020B0604020202020204" pitchFamily="34" charset="0"/>
              <a:buChar char="•"/>
              <a:defRPr/>
            </a:pPr>
            <a:r>
              <a:rPr lang="en-AU" dirty="0"/>
              <a:t>Being patronising and thinking Jack couldn’t do something using his brain just because his leg is injured.</a:t>
            </a:r>
          </a:p>
          <a:p>
            <a:pPr marL="628650" lvl="1" indent="-171450" eaLnBrk="1" fontAlgn="auto" hangingPunct="1">
              <a:spcBef>
                <a:spcPts val="0"/>
              </a:spcBef>
              <a:spcAft>
                <a:spcPts val="0"/>
              </a:spcAft>
              <a:buFont typeface="Arial" panose="020B0604020202020204" pitchFamily="34" charset="0"/>
              <a:buChar char="•"/>
              <a:defRPr/>
            </a:pPr>
            <a:r>
              <a:rPr lang="en-AU" dirty="0"/>
              <a:t>Apart from the physical difficulty, what are some of the other barriers affecting Jack?</a:t>
            </a:r>
          </a:p>
          <a:p>
            <a:pPr marL="1085850" lvl="2" indent="-171450" eaLnBrk="1" fontAlgn="auto" hangingPunct="1">
              <a:spcBef>
                <a:spcPts val="0"/>
              </a:spcBef>
              <a:spcAft>
                <a:spcPts val="0"/>
              </a:spcAft>
              <a:buFont typeface="Arial" panose="020B0604020202020204" pitchFamily="34" charset="0"/>
              <a:buChar char="•"/>
              <a:defRPr/>
            </a:pPr>
            <a:r>
              <a:rPr lang="en-AU" dirty="0"/>
              <a:t>Name calling and the way people are acting towards you. What’s that called?</a:t>
            </a:r>
          </a:p>
          <a:p>
            <a:pPr marL="1085850" lvl="2" indent="-171450" eaLnBrk="1" fontAlgn="auto" hangingPunct="1">
              <a:spcBef>
                <a:spcPts val="0"/>
              </a:spcBef>
              <a:spcAft>
                <a:spcPts val="0"/>
              </a:spcAft>
              <a:buFont typeface="Arial" panose="020B0604020202020204" pitchFamily="34" charset="0"/>
              <a:buChar char="•"/>
              <a:defRPr/>
            </a:pPr>
            <a:r>
              <a:rPr lang="en-AU" dirty="0"/>
              <a:t>Attitude!</a:t>
            </a:r>
          </a:p>
          <a:p>
            <a:pPr marL="628650" lvl="1" indent="-171450" eaLnBrk="1" fontAlgn="auto" hangingPunct="1">
              <a:spcBef>
                <a:spcPts val="0"/>
              </a:spcBef>
              <a:spcAft>
                <a:spcPts val="0"/>
              </a:spcAft>
              <a:buFont typeface="Arial" panose="020B0604020202020204" pitchFamily="34" charset="0"/>
              <a:buChar char="•"/>
              <a:defRPr/>
            </a:pPr>
            <a:r>
              <a:rPr lang="en-AU" dirty="0"/>
              <a:t>What are some of the outcomes of these attitudes?</a:t>
            </a:r>
          </a:p>
          <a:p>
            <a:pPr marL="1085850" lvl="2" indent="-171450" eaLnBrk="1" fontAlgn="auto" hangingPunct="1">
              <a:spcBef>
                <a:spcPts val="0"/>
              </a:spcBef>
              <a:spcAft>
                <a:spcPts val="0"/>
              </a:spcAft>
              <a:buFont typeface="Arial" panose="020B0604020202020204" pitchFamily="34" charset="0"/>
              <a:buChar char="•"/>
              <a:defRPr/>
            </a:pPr>
            <a:r>
              <a:rPr lang="en-AU" dirty="0"/>
              <a:t>Jack could feel and/or start to become isolated/sad/angry…even falling behind in school</a:t>
            </a:r>
          </a:p>
          <a:p>
            <a:pPr eaLnBrk="1" fontAlgn="auto" hangingPunct="1">
              <a:spcBef>
                <a:spcPts val="0"/>
              </a:spcBef>
              <a:spcAft>
                <a:spcPts val="0"/>
              </a:spcAft>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“Jack is starting to think his broken leg isn’t the real problem here – it’s all the other barriers in his way, both the physical ones and the ones created by people in our society!”</a:t>
            </a:r>
          </a:p>
        </p:txBody>
      </p:sp>
      <p:sp>
        <p:nvSpPr>
          <p:cNvPr id="29700" name="Slide Number Placeholder 3">
            <a:extLst>
              <a:ext uri="{FF2B5EF4-FFF2-40B4-BE49-F238E27FC236}">
                <a16:creationId xmlns:a16="http://schemas.microsoft.com/office/drawing/2014/main" id="{DC2B4100-84F6-BB7F-5F41-41D2978602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475E81-215A-43EC-8C43-6C44AD9677CC}" type="slidenum">
              <a:rPr lang="en-AU" altLang="en-US" smtClean="0">
                <a:solidFill>
                  <a:srgbClr val="000000"/>
                </a:solidFill>
                <a:latin typeface="Arial" panose="020B0604020202020204" pitchFamily="34" charset="0"/>
              </a:rPr>
              <a:pPr fontAlgn="base">
                <a:spcBef>
                  <a:spcPct val="0"/>
                </a:spcBef>
                <a:spcAft>
                  <a:spcPct val="0"/>
                </a:spcAft>
              </a:pPr>
              <a:t>11</a:t>
            </a:fld>
            <a:endParaRPr lang="en-AU" altLang="en-US">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AAB8355-EBEB-D547-7056-0CB61890AC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00D6E9B-193C-383C-D8D3-BEDD5B917E94}"/>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lnSpc>
                <a:spcPct val="107000"/>
              </a:lnSpc>
              <a:spcBef>
                <a:spcPts val="0"/>
              </a:spcBef>
              <a:spcAft>
                <a:spcPts val="0"/>
              </a:spcAft>
              <a:buFont typeface="Arial" panose="020B0604020202020204" pitchFamily="34" charset="0"/>
              <a:buNone/>
              <a:defRPr/>
            </a:pPr>
            <a:r>
              <a:rPr lang="en-AU" dirty="0"/>
              <a:t>“Let’s take a quick couple of minutes to talk about our Society”.</a:t>
            </a:r>
          </a:p>
          <a:p>
            <a:pPr eaLnBrk="1" fontAlgn="auto" hangingPunct="1">
              <a:lnSpc>
                <a:spcPct val="107000"/>
              </a:lnSpc>
              <a:spcBef>
                <a:spcPts val="0"/>
              </a:spcBef>
              <a:spcAft>
                <a:spcPts val="0"/>
              </a:spcAft>
              <a:buFont typeface="Symbol" panose="05050102010706020507" pitchFamily="18" charset="2"/>
              <a:buNone/>
              <a:defRPr/>
            </a:pPr>
            <a:endParaRPr lang="en-AU" dirty="0"/>
          </a:p>
          <a:p>
            <a:pPr eaLnBrk="1" fontAlgn="auto" hangingPunct="1">
              <a:lnSpc>
                <a:spcPct val="107000"/>
              </a:lnSpc>
              <a:spcBef>
                <a:spcPts val="0"/>
              </a:spcBef>
              <a:spcAft>
                <a:spcPts val="0"/>
              </a:spcAft>
              <a:buFont typeface="Symbol" panose="05050102010706020507" pitchFamily="18" charset="2"/>
              <a:buNone/>
              <a:defRPr/>
            </a:pPr>
            <a:r>
              <a:rPr lang="en-AU" b="1" dirty="0"/>
              <a:t>Discussion:</a:t>
            </a:r>
          </a:p>
          <a:p>
            <a:pPr eaLnBrk="1" fontAlgn="auto" hangingPunct="1">
              <a:lnSpc>
                <a:spcPct val="107000"/>
              </a:lnSpc>
              <a:spcBef>
                <a:spcPts val="0"/>
              </a:spcBef>
              <a:spcAft>
                <a:spcPts val="0"/>
              </a:spcAft>
              <a:buFont typeface="Symbol" panose="05050102010706020507" pitchFamily="18" charset="2"/>
              <a:buNone/>
              <a:defRPr/>
            </a:pPr>
            <a:endParaRPr lang="en-AU" b="1" dirty="0"/>
          </a:p>
          <a:p>
            <a:pPr eaLnBrk="1" fontAlgn="auto" hangingPunct="1">
              <a:lnSpc>
                <a:spcPct val="107000"/>
              </a:lnSpc>
              <a:spcBef>
                <a:spcPts val="0"/>
              </a:spcBef>
              <a:spcAft>
                <a:spcPts val="0"/>
              </a:spcAft>
              <a:buFont typeface="Symbol" panose="05050102010706020507" pitchFamily="18" charset="2"/>
              <a:buNone/>
              <a:defRPr/>
            </a:pPr>
            <a:r>
              <a:rPr lang="en-AU" dirty="0"/>
              <a:t>Who can help me with a definition of a society?</a:t>
            </a:r>
          </a:p>
          <a:p>
            <a:pPr eaLnBrk="1" fontAlgn="auto" hangingPunct="1">
              <a:lnSpc>
                <a:spcPct val="107000"/>
              </a:lnSpc>
              <a:spcBef>
                <a:spcPts val="0"/>
              </a:spcBef>
              <a:spcAft>
                <a:spcPts val="0"/>
              </a:spcAft>
              <a:buFont typeface="Symbol" panose="05050102010706020507" pitchFamily="18" charset="2"/>
              <a:buNone/>
              <a:defRPr/>
            </a:pPr>
            <a:endParaRPr lang="en-AU" dirty="0"/>
          </a:p>
          <a:p>
            <a:pPr eaLnBrk="1" fontAlgn="auto" hangingPunct="1">
              <a:lnSpc>
                <a:spcPct val="107000"/>
              </a:lnSpc>
              <a:spcBef>
                <a:spcPts val="0"/>
              </a:spcBef>
              <a:spcAft>
                <a:spcPts val="0"/>
              </a:spcAft>
              <a:buFont typeface="Symbol" panose="05050102010706020507" pitchFamily="18" charset="2"/>
              <a:buNone/>
              <a:defRPr/>
            </a:pPr>
            <a:r>
              <a:rPr lang="en-AU" dirty="0"/>
              <a:t>Our simple definition is: Our society is a collection of people, culture and the environment and it’s easy to remember using this graphic.</a:t>
            </a:r>
          </a:p>
          <a:p>
            <a:pPr eaLnBrk="1" fontAlgn="auto" hangingPunct="1">
              <a:lnSpc>
                <a:spcPct val="107000"/>
              </a:lnSpc>
              <a:spcBef>
                <a:spcPts val="0"/>
              </a:spcBef>
              <a:spcAft>
                <a:spcPts val="0"/>
              </a:spcAft>
              <a:buFont typeface="Symbol" panose="05050102010706020507" pitchFamily="18" charset="2"/>
              <a:buNone/>
              <a:defRPr/>
            </a:pPr>
            <a:endParaRPr lang="en-AU" b="1" dirty="0"/>
          </a:p>
          <a:p>
            <a:pPr eaLnBrk="1" fontAlgn="auto" hangingPunct="1">
              <a:lnSpc>
                <a:spcPct val="107000"/>
              </a:lnSpc>
              <a:spcBef>
                <a:spcPts val="0"/>
              </a:spcBef>
              <a:spcAft>
                <a:spcPts val="0"/>
              </a:spcAft>
              <a:buFont typeface="Symbol" panose="05050102010706020507" pitchFamily="18" charset="2"/>
              <a:buNone/>
              <a:defRPr/>
            </a:pPr>
            <a:r>
              <a:rPr lang="en-AU" dirty="0"/>
              <a:t>The main things I want to focus on with you guys today is our attitudes, our language and communication and opportunities and access.  They are really big parts of our society that effect people with a disability – unfortunately - often more seriously than they affect others in our society.</a:t>
            </a:r>
          </a:p>
          <a:p>
            <a:pPr eaLnBrk="1" fontAlgn="auto" hangingPunct="1">
              <a:lnSpc>
                <a:spcPct val="107000"/>
              </a:lnSpc>
              <a:spcBef>
                <a:spcPts val="0"/>
              </a:spcBef>
              <a:spcAft>
                <a:spcPts val="0"/>
              </a:spcAft>
              <a:buFont typeface="Symbol" panose="05050102010706020507" pitchFamily="18" charset="2"/>
              <a:buNone/>
              <a:defRPr/>
            </a:pPr>
            <a:endParaRPr lang="en-AU" dirty="0"/>
          </a:p>
          <a:p>
            <a:pPr eaLnBrk="1" fontAlgn="auto" hangingPunct="1">
              <a:spcBef>
                <a:spcPts val="0"/>
              </a:spcBef>
              <a:spcAft>
                <a:spcPts val="0"/>
              </a:spcAft>
              <a:defRPr/>
            </a:pPr>
            <a:r>
              <a:rPr lang="en-AU" dirty="0"/>
              <a:t>I want to help us think about our society and how we all effect each other by doing a quick activity:</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Activity:</a:t>
            </a:r>
          </a:p>
          <a:p>
            <a:pPr marL="628650" lvl="1" indent="-171450" eaLnBrk="1" fontAlgn="auto" hangingPunct="1">
              <a:spcBef>
                <a:spcPts val="0"/>
              </a:spcBef>
              <a:spcAft>
                <a:spcPts val="0"/>
              </a:spcAft>
              <a:buFont typeface="Arial" panose="020B0604020202020204" pitchFamily="34" charset="0"/>
              <a:buChar char="•"/>
              <a:defRPr/>
            </a:pPr>
            <a:r>
              <a:rPr lang="en-AU" dirty="0"/>
              <a:t>Who knows what a metaphor is? You know, when someone tells a story that isn’t true but it always has a “moral of the story” you can use in real life?</a:t>
            </a:r>
          </a:p>
          <a:p>
            <a:pPr marL="628650" lvl="1" indent="-171450" eaLnBrk="1" fontAlgn="auto" hangingPunct="1">
              <a:spcBef>
                <a:spcPts val="0"/>
              </a:spcBef>
              <a:spcAft>
                <a:spcPts val="0"/>
              </a:spcAft>
              <a:buFont typeface="Arial" panose="020B0604020202020204" pitchFamily="34" charset="0"/>
              <a:buChar char="•"/>
              <a:defRPr/>
            </a:pPr>
            <a:r>
              <a:rPr lang="en-AU" dirty="0"/>
              <a:t>Well we’re about to make our own!</a:t>
            </a:r>
          </a:p>
          <a:p>
            <a:pPr marL="628650" lvl="1" indent="-171450" eaLnBrk="1" fontAlgn="auto" hangingPunct="1">
              <a:spcBef>
                <a:spcPts val="0"/>
              </a:spcBef>
              <a:spcAft>
                <a:spcPts val="0"/>
              </a:spcAft>
              <a:buFont typeface="Arial" panose="020B0604020202020204" pitchFamily="34" charset="0"/>
              <a:buChar char="•"/>
              <a:defRPr/>
            </a:pPr>
            <a:r>
              <a:rPr lang="en-AU" dirty="0"/>
              <a:t>Pick out 6 volunteers; 1x blindfolded not talking, 1x a guide that can help, 3x “bad attitude”, 1x physical barrier with legs out.</a:t>
            </a:r>
          </a:p>
          <a:p>
            <a:pPr marL="628650" lvl="1" indent="-171450" eaLnBrk="1" fontAlgn="auto" hangingPunct="1">
              <a:spcBef>
                <a:spcPts val="0"/>
              </a:spcBef>
              <a:spcAft>
                <a:spcPts val="0"/>
              </a:spcAft>
              <a:buFont typeface="Arial" panose="020B0604020202020204" pitchFamily="34" charset="0"/>
              <a:buChar char="•"/>
              <a:defRPr/>
            </a:pPr>
            <a:r>
              <a:rPr lang="en-AU" dirty="0"/>
              <a:t>Ask all students except for blindfolded and the guide to sit in two lines on the floor facing each other, making a narrow pathway between them</a:t>
            </a:r>
          </a:p>
          <a:p>
            <a:pPr marL="628650" lvl="1" indent="-171450" eaLnBrk="1" fontAlgn="auto" hangingPunct="1">
              <a:spcBef>
                <a:spcPts val="0"/>
              </a:spcBef>
              <a:spcAft>
                <a:spcPts val="0"/>
              </a:spcAft>
              <a:buFont typeface="Arial" panose="020B0604020202020204" pitchFamily="34" charset="0"/>
              <a:buChar char="•"/>
              <a:defRPr/>
            </a:pPr>
            <a:r>
              <a:rPr lang="en-AU" dirty="0"/>
              <a:t>ROUND 1: Ask student with blindfold to get from A to B. The guide can only use one word instructions and must remain at the start of the path, students with “bad attitude” calling out names and student with legs out as obstacles crossing the path.</a:t>
            </a:r>
          </a:p>
          <a:p>
            <a:pPr marL="628650" lvl="1" indent="-171450" eaLnBrk="1" fontAlgn="auto" hangingPunct="1">
              <a:spcBef>
                <a:spcPts val="0"/>
              </a:spcBef>
              <a:spcAft>
                <a:spcPts val="0"/>
              </a:spcAft>
              <a:buFont typeface="Arial" panose="020B0604020202020204" pitchFamily="34" charset="0"/>
              <a:buChar char="•"/>
              <a:defRPr/>
            </a:pPr>
            <a:r>
              <a:rPr lang="en-AU" dirty="0"/>
              <a:t>ROUND 2: Ask student with blindfold to get from A to B. The guide can use full conversation, student now has a “good attitude” encouraging and the obstacle is now removed completely.</a:t>
            </a:r>
          </a:p>
          <a:p>
            <a:pPr lvl="1" eaLnBrk="1" fontAlgn="auto" hangingPunct="1">
              <a:spcBef>
                <a:spcPts val="0"/>
              </a:spcBef>
              <a:spcAft>
                <a:spcPts val="0"/>
              </a:spcAft>
              <a:buFont typeface="Arial" panose="020B0604020202020204" pitchFamily="34" charset="0"/>
              <a:buNone/>
              <a:defRPr/>
            </a:pPr>
            <a:endParaRPr lang="en-AU"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What did you think about getting through our maze?</a:t>
            </a:r>
          </a:p>
          <a:p>
            <a:pPr marL="628650" lvl="1" indent="-171450" eaLnBrk="1" fontAlgn="auto" hangingPunct="1">
              <a:spcBef>
                <a:spcPts val="0"/>
              </a:spcBef>
              <a:spcAft>
                <a:spcPts val="0"/>
              </a:spcAft>
              <a:buFont typeface="Arial" panose="020B0604020202020204" pitchFamily="34" charset="0"/>
              <a:buChar char="•"/>
              <a:defRPr/>
            </a:pPr>
            <a:r>
              <a:rPr lang="en-AU" dirty="0"/>
              <a:t>That maze is actually a metaphor (a story) for our society.  It can be hard to navigate but if we all help each other and remove barriers where we can then it will be better for everyone!</a:t>
            </a:r>
          </a:p>
          <a:p>
            <a:pPr marL="628650" lvl="1" indent="-171450" eaLnBrk="1" fontAlgn="auto" hangingPunct="1">
              <a:spcBef>
                <a:spcPts val="0"/>
              </a:spcBef>
              <a:spcAft>
                <a:spcPts val="0"/>
              </a:spcAft>
              <a:buFont typeface="Arial" panose="020B0604020202020204" pitchFamily="34" charset="0"/>
              <a:buChar char="•"/>
              <a:defRPr/>
            </a:pPr>
            <a:r>
              <a:rPr lang="en-AU" dirty="0"/>
              <a:t>It’s up to us all to have empathy for everyone around us in society – especially those with a disability that often find things more difficult – and unravel the complicated maze that our world can seem like to some people.</a:t>
            </a:r>
          </a:p>
          <a:p>
            <a:pPr marL="628650" lvl="1" indent="-171450" eaLnBrk="1" fontAlgn="auto" hangingPunct="1">
              <a:spcBef>
                <a:spcPts val="0"/>
              </a:spcBef>
              <a:spcAft>
                <a:spcPts val="0"/>
              </a:spcAft>
              <a:buFont typeface="Arial" panose="020B0604020202020204" pitchFamily="34" charset="0"/>
              <a:buChar char="•"/>
              <a:defRPr/>
            </a:pPr>
            <a:r>
              <a:rPr lang="en-AU" dirty="0"/>
              <a:t>Let’s think about this metaphor and how it applies to our life? What are some examples of obstacles that affect others</a:t>
            </a:r>
          </a:p>
          <a:p>
            <a:pPr marL="628650" lvl="1" indent="-171450" eaLnBrk="1" fontAlgn="auto" hangingPunct="1">
              <a:spcBef>
                <a:spcPts val="0"/>
              </a:spcBef>
              <a:spcAft>
                <a:spcPts val="0"/>
              </a:spcAft>
              <a:buFont typeface="Arial" panose="020B0604020202020204" pitchFamily="34" charset="0"/>
              <a:buChar char="•"/>
              <a:defRPr/>
            </a:pPr>
            <a:r>
              <a:rPr lang="en-AU" dirty="0"/>
              <a:t>Remember: It’s not the blindfold (disability) that made the maze hard, it was the people (barriers in our society).</a:t>
            </a:r>
            <a:endParaRPr lang="en-AU" b="1" dirty="0"/>
          </a:p>
          <a:p>
            <a:pPr eaLnBrk="1" fontAlgn="auto" hangingPunct="1">
              <a:spcBef>
                <a:spcPts val="0"/>
              </a:spcBef>
              <a:spcAft>
                <a:spcPts val="0"/>
              </a:spcAft>
              <a:buFont typeface="Arial" panose="020B0604020202020204" pitchFamily="34" charset="0"/>
              <a:buNone/>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endParaRPr lang="en-AU" dirty="0"/>
          </a:p>
          <a:p>
            <a:pPr eaLnBrk="1" fontAlgn="auto" hangingPunct="1">
              <a:lnSpc>
                <a:spcPct val="107000"/>
              </a:lnSpc>
              <a:spcBef>
                <a:spcPts val="0"/>
              </a:spcBef>
              <a:spcAft>
                <a:spcPts val="0"/>
              </a:spcAft>
              <a:buFont typeface="Symbol" panose="05050102010706020507" pitchFamily="18" charset="2"/>
              <a:buNone/>
              <a:defRPr/>
            </a:pPr>
            <a:r>
              <a:rPr lang="en-AU" dirty="0"/>
              <a:t>They are many possible barriers for people with a disability. Our attitudes, our language and accessibility are all possible barriers for people with a disability. If a barrier is in your way and stopping you from achieving something, what do you do with it?</a:t>
            </a:r>
          </a:p>
          <a:p>
            <a:pPr eaLnBrk="1" fontAlgn="auto" hangingPunct="1">
              <a:lnSpc>
                <a:spcPct val="107000"/>
              </a:lnSpc>
              <a:spcBef>
                <a:spcPts val="0"/>
              </a:spcBef>
              <a:spcAft>
                <a:spcPts val="0"/>
              </a:spcAft>
              <a:buFont typeface="Symbol" panose="05050102010706020507" pitchFamily="18" charset="2"/>
              <a:buNone/>
              <a:defRPr/>
            </a:pPr>
            <a:endParaRPr lang="en-AU" dirty="0"/>
          </a:p>
          <a:p>
            <a:pPr eaLnBrk="1" fontAlgn="auto" hangingPunct="1">
              <a:spcBef>
                <a:spcPts val="0"/>
              </a:spcBef>
              <a:spcAft>
                <a:spcPts val="0"/>
              </a:spcAft>
              <a:buFont typeface="Arial" panose="020B0604020202020204" pitchFamily="34" charset="0"/>
              <a:buNone/>
              <a:defRPr/>
            </a:pPr>
            <a:r>
              <a:rPr lang="en-AU" dirty="0"/>
              <a:t>We have to remove</a:t>
            </a:r>
            <a:r>
              <a:rPr lang="en-AU" dirty="0">
                <a:solidFill>
                  <a:srgbClr val="FF0000"/>
                </a:solidFill>
              </a:rPr>
              <a:t> barriers that restrict people with disabilities from and prevent everyone from being truly equal.</a:t>
            </a:r>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dirty="0"/>
              <a:t>“The way we should be trying to live in our society is to make sure that everyone is treated equally and fairly.  </a:t>
            </a:r>
            <a:r>
              <a:rPr lang="en-AU" dirty="0">
                <a:solidFill>
                  <a:srgbClr val="FF0000"/>
                </a:solidFill>
              </a:rPr>
              <a:t>It is not the inability to walk that stops someone in a wheelchair from getting on a bus – it’s the bus steps that make it hard!  When there are no barriers, everyone is independent and equal in society.”</a:t>
            </a:r>
          </a:p>
        </p:txBody>
      </p:sp>
      <p:sp>
        <p:nvSpPr>
          <p:cNvPr id="31748" name="Slide Number Placeholder 3">
            <a:extLst>
              <a:ext uri="{FF2B5EF4-FFF2-40B4-BE49-F238E27FC236}">
                <a16:creationId xmlns:a16="http://schemas.microsoft.com/office/drawing/2014/main" id="{D4FEEA05-4F02-0B41-9ED4-8AAB83E093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59286F4-A5CB-4165-9835-F4C6EBBA5C7C}" type="slidenum">
              <a:rPr lang="en-AU" altLang="en-US" smtClean="0">
                <a:latin typeface="Arial" panose="020B0604020202020204" pitchFamily="34" charset="0"/>
              </a:rPr>
              <a:pPr fontAlgn="base">
                <a:spcBef>
                  <a:spcPct val="0"/>
                </a:spcBef>
                <a:spcAft>
                  <a:spcPct val="0"/>
                </a:spcAft>
              </a:pPr>
              <a:t>12</a:t>
            </a:fld>
            <a:endParaRPr lang="en-AU"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C3040D9-1334-BF95-DD2D-33140957E5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8A0AD03-58AC-FCB5-C884-07807FF8E553}"/>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“For people that have an impairment or a disability, things that a lot of people take for granted can be a lot harder.  Let’s look at why.”</a:t>
            </a:r>
          </a:p>
          <a:p>
            <a:pPr eaLnBrk="1" fontAlgn="auto" hangingPunct="1">
              <a:spcBef>
                <a:spcPts val="0"/>
              </a:spcBef>
              <a:spcAft>
                <a:spcPts val="0"/>
              </a:spcAft>
              <a:defRPr/>
            </a:pPr>
            <a:endParaRPr lang="en-AU" b="1"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Let’s look at attitude first – what does the term Attitude mean? </a:t>
            </a:r>
          </a:p>
          <a:p>
            <a:pPr marL="628650" lvl="1" indent="-171450" eaLnBrk="1" fontAlgn="auto" hangingPunct="1">
              <a:spcBef>
                <a:spcPts val="0"/>
              </a:spcBef>
              <a:spcAft>
                <a:spcPts val="0"/>
              </a:spcAft>
              <a:buFont typeface="Arial" panose="020B0604020202020204" pitchFamily="34" charset="0"/>
              <a:buChar char="•"/>
              <a:defRPr/>
            </a:pPr>
            <a:r>
              <a:rPr lang="en-AU" dirty="0"/>
              <a:t>Take suggestions from the class, then lead the discussion around to a definition like:</a:t>
            </a:r>
          </a:p>
          <a:p>
            <a:pPr marL="1085850" lvl="2" indent="-171450" eaLnBrk="1" fontAlgn="auto" hangingPunct="1">
              <a:spcBef>
                <a:spcPts val="0"/>
              </a:spcBef>
              <a:spcAft>
                <a:spcPts val="0"/>
              </a:spcAft>
              <a:buFont typeface="Arial" panose="020B0604020202020204" pitchFamily="34" charset="0"/>
              <a:buChar char="•"/>
              <a:defRPr/>
            </a:pPr>
            <a:r>
              <a:rPr lang="en-AU" dirty="0"/>
              <a:t> “A manner of acting, feeling, or thinking that shows one's mood or opinion”</a:t>
            </a:r>
          </a:p>
          <a:p>
            <a:pPr marL="628650" lvl="1" indent="-171450" eaLnBrk="1" fontAlgn="auto" hangingPunct="1">
              <a:spcBef>
                <a:spcPts val="0"/>
              </a:spcBef>
              <a:spcAft>
                <a:spcPts val="0"/>
              </a:spcAft>
              <a:buFont typeface="Arial" panose="020B0604020202020204" pitchFamily="34" charset="0"/>
              <a:buChar char="•"/>
              <a:defRPr/>
            </a:pPr>
            <a:endParaRPr lang="en-AU" dirty="0"/>
          </a:p>
          <a:p>
            <a:pPr lvl="1" eaLnBrk="1" fontAlgn="auto" hangingPunct="1">
              <a:spcBef>
                <a:spcPts val="0"/>
              </a:spcBef>
              <a:spcAft>
                <a:spcPts val="0"/>
              </a:spcAft>
              <a:buFont typeface="Arial" panose="020B0604020202020204" pitchFamily="34" charset="0"/>
              <a:buNone/>
              <a:defRPr/>
            </a:pPr>
            <a:r>
              <a:rPr lang="en-AU" b="1" dirty="0"/>
              <a:t>Activity:</a:t>
            </a:r>
          </a:p>
          <a:p>
            <a:pPr marL="628650" lvl="1" indent="-171450" eaLnBrk="1" fontAlgn="auto" hangingPunct="1">
              <a:spcBef>
                <a:spcPts val="0"/>
              </a:spcBef>
              <a:spcAft>
                <a:spcPts val="0"/>
              </a:spcAft>
              <a:buFont typeface="Arial" panose="020B0604020202020204" pitchFamily="34" charset="0"/>
              <a:buChar char="•"/>
              <a:defRPr/>
            </a:pPr>
            <a:r>
              <a:rPr lang="en-AU" dirty="0"/>
              <a:t>Let’s do an experiment about attitude…</a:t>
            </a:r>
          </a:p>
          <a:p>
            <a:pPr marL="628650" lvl="1" indent="-171450" eaLnBrk="1" fontAlgn="auto" hangingPunct="1">
              <a:spcBef>
                <a:spcPts val="0"/>
              </a:spcBef>
              <a:spcAft>
                <a:spcPts val="0"/>
              </a:spcAft>
              <a:buFont typeface="Arial" panose="020B0604020202020204" pitchFamily="34" charset="0"/>
              <a:buChar char="•"/>
              <a:defRPr/>
            </a:pPr>
            <a:r>
              <a:rPr lang="en-AU" dirty="0"/>
              <a:t>Ask the students to tell you which of the two lunch bags will have the better lunch inside.</a:t>
            </a:r>
          </a:p>
          <a:p>
            <a:pPr marL="628650" lvl="1" indent="-171450" eaLnBrk="1" fontAlgn="auto" hangingPunct="1">
              <a:spcBef>
                <a:spcPts val="0"/>
              </a:spcBef>
              <a:spcAft>
                <a:spcPts val="0"/>
              </a:spcAft>
              <a:buFont typeface="Arial" panose="020B0604020202020204" pitchFamily="34" charset="0"/>
              <a:buChar char="•"/>
              <a:defRPr/>
            </a:pPr>
            <a:r>
              <a:rPr lang="en-AU" dirty="0"/>
              <a:t>Reveal that both contain the exact same lunch.</a:t>
            </a:r>
          </a:p>
          <a:p>
            <a:pPr marL="628650" lvl="1" indent="-171450" eaLnBrk="1" fontAlgn="auto" hangingPunct="1">
              <a:spcBef>
                <a:spcPts val="0"/>
              </a:spcBef>
              <a:spcAft>
                <a:spcPts val="0"/>
              </a:spcAft>
              <a:buFont typeface="Arial" panose="020B0604020202020204" pitchFamily="34" charset="0"/>
              <a:buChar char="•"/>
              <a:defRPr/>
            </a:pPr>
            <a:r>
              <a:rPr lang="en-AU" dirty="0"/>
              <a:t>“Often, when people are talking with someone with a disability, their attitude can be based on appearances.  People can act mean or patronising as if the person with a disability can’t do anything at all.</a:t>
            </a:r>
          </a:p>
          <a:p>
            <a:pPr marL="171450" indent="-171450" eaLnBrk="1" fontAlgn="auto" hangingPunct="1">
              <a:spcBef>
                <a:spcPts val="0"/>
              </a:spcBef>
              <a:spcAft>
                <a:spcPts val="0"/>
              </a:spcAft>
              <a:buFont typeface="Arial" panose="020B0604020202020204" pitchFamily="34" charset="0"/>
              <a:buChar char="•"/>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“The good news is that by being here today as part of the Just Like You! program, you’re improving your awareness of disability and your ability to recognise and improve your attitudes.</a:t>
            </a:r>
          </a:p>
          <a:p>
            <a:pPr eaLnBrk="1" fontAlgn="auto" hangingPunct="1">
              <a:spcBef>
                <a:spcPts val="0"/>
              </a:spcBef>
              <a:spcAft>
                <a:spcPts val="0"/>
              </a:spcAft>
              <a:defRPr/>
            </a:pPr>
            <a:endParaRPr lang="en-AU" dirty="0"/>
          </a:p>
          <a:p>
            <a:pPr eaLnBrk="1" fontAlgn="auto" hangingPunct="1">
              <a:spcBef>
                <a:spcPts val="0"/>
              </a:spcBef>
              <a:spcAft>
                <a:spcPts val="0"/>
              </a:spcAft>
              <a:defRPr/>
            </a:pPr>
            <a:r>
              <a:rPr lang="en-AU" dirty="0"/>
              <a:t>It’s important to make sure our attitude is the same to everyone around us, because just like the lunch bags, we don’t know who they are on the inside yet or what amazing things they’re capable of.</a:t>
            </a:r>
          </a:p>
          <a:p>
            <a:pPr eaLnBrk="1" fontAlgn="auto" hangingPunct="1">
              <a:spcBef>
                <a:spcPts val="0"/>
              </a:spcBef>
              <a:spcAft>
                <a:spcPts val="0"/>
              </a:spcAft>
              <a:defRPr/>
            </a:pPr>
            <a:endParaRPr lang="en-AU" dirty="0"/>
          </a:p>
          <a:p>
            <a:pPr eaLnBrk="1" fontAlgn="auto" hangingPunct="1">
              <a:spcBef>
                <a:spcPts val="0"/>
              </a:spcBef>
              <a:spcAft>
                <a:spcPts val="0"/>
              </a:spcAft>
              <a:defRPr/>
            </a:pPr>
            <a:endParaRPr lang="en-AU" dirty="0"/>
          </a:p>
          <a:p>
            <a:pPr eaLnBrk="1" fontAlgn="auto" hangingPunct="1">
              <a:spcBef>
                <a:spcPts val="0"/>
              </a:spcBef>
              <a:spcAft>
                <a:spcPts val="0"/>
              </a:spcAft>
              <a:defRPr/>
            </a:pPr>
            <a:endParaRPr lang="en-AU" dirty="0"/>
          </a:p>
          <a:p>
            <a:pPr eaLnBrk="1" fontAlgn="auto" hangingPunct="1">
              <a:spcBef>
                <a:spcPts val="0"/>
              </a:spcBef>
              <a:spcAft>
                <a:spcPts val="0"/>
              </a:spcAft>
              <a:defRPr/>
            </a:pPr>
            <a:endParaRPr lang="en-AU" dirty="0"/>
          </a:p>
        </p:txBody>
      </p:sp>
      <p:sp>
        <p:nvSpPr>
          <p:cNvPr id="33796" name="Slide Number Placeholder 3">
            <a:extLst>
              <a:ext uri="{FF2B5EF4-FFF2-40B4-BE49-F238E27FC236}">
                <a16:creationId xmlns:a16="http://schemas.microsoft.com/office/drawing/2014/main" id="{F9CC2616-432F-0CA9-8B05-03492301E7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256574-B9E4-48AD-B539-84FE660E0DE9}" type="slidenum">
              <a:rPr lang="en-AU" altLang="en-US" smtClean="0">
                <a:latin typeface="Arial" panose="020B0604020202020204" pitchFamily="34" charset="0"/>
              </a:rPr>
              <a:pPr fontAlgn="base">
                <a:spcBef>
                  <a:spcPct val="0"/>
                </a:spcBef>
                <a:spcAft>
                  <a:spcPct val="0"/>
                </a:spcAft>
              </a:pPr>
              <a:t>13</a:t>
            </a:fld>
            <a:endParaRPr lang="en-AU"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C66096A-5511-35DA-8D91-63282591E4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253DE13-9EEA-C560-47ED-4C615816E242}"/>
              </a:ext>
            </a:extLst>
          </p:cNvPr>
          <p:cNvSpPr>
            <a:spLocks noGrp="1"/>
          </p:cNvSpPr>
          <p:nvPr>
            <p:ph type="body" idx="1"/>
          </p:nvPr>
        </p:nvSpPr>
        <p:spPr/>
        <p:txBody>
          <a:bodyPr/>
          <a:lstStyle/>
          <a:p>
            <a:pPr eaLnBrk="1" fontAlgn="auto" hangingPunct="1">
              <a:spcBef>
                <a:spcPts val="0"/>
              </a:spcBef>
              <a:spcAft>
                <a:spcPts val="0"/>
              </a:spcAft>
              <a:defRPr/>
            </a:pPr>
            <a:r>
              <a:rPr lang="en-AU" b="1" dirty="0" err="1"/>
              <a:t>egue</a:t>
            </a:r>
            <a:r>
              <a:rPr lang="en-AU" b="1" dirty="0"/>
              <a:t> in:</a:t>
            </a:r>
          </a:p>
          <a:p>
            <a:pPr eaLnBrk="1" fontAlgn="auto" hangingPunct="1">
              <a:spcBef>
                <a:spcPts val="0"/>
              </a:spcBef>
              <a:spcAft>
                <a:spcPts val="0"/>
              </a:spcAft>
              <a:defRPr/>
            </a:pPr>
            <a:r>
              <a:rPr lang="en-AU" dirty="0"/>
              <a:t>“Do you ever think about the opportunities you have all around you? All the options of different things you can do and places you can go? What would it be like if you didn’t have them?”</a:t>
            </a:r>
          </a:p>
          <a:p>
            <a:pPr eaLnBrk="1" fontAlgn="auto" hangingPunct="1">
              <a:spcBef>
                <a:spcPts val="0"/>
              </a:spcBef>
              <a:spcAft>
                <a:spcPts val="0"/>
              </a:spcAft>
              <a:defRPr/>
            </a:pPr>
            <a:endParaRPr lang="en-AU" b="1"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Have you ever been too short to ride a rollercoaster?  How did that make you feel?</a:t>
            </a:r>
          </a:p>
          <a:p>
            <a:pPr marL="1085850" lvl="2" indent="-171450" eaLnBrk="1" fontAlgn="auto" hangingPunct="1">
              <a:spcBef>
                <a:spcPts val="0"/>
              </a:spcBef>
              <a:spcAft>
                <a:spcPts val="0"/>
              </a:spcAft>
              <a:buFont typeface="Arial" panose="020B0604020202020204" pitchFamily="34" charset="0"/>
              <a:buChar char="•"/>
              <a:defRPr/>
            </a:pPr>
            <a:r>
              <a:rPr lang="en-AU" dirty="0"/>
              <a:t>It isn’t fun when all your friends are going on the ride just because of your height. </a:t>
            </a:r>
          </a:p>
          <a:p>
            <a:pPr marL="628650" lvl="1" indent="-171450" eaLnBrk="1" fontAlgn="auto" hangingPunct="1">
              <a:spcBef>
                <a:spcPts val="0"/>
              </a:spcBef>
              <a:spcAft>
                <a:spcPts val="0"/>
              </a:spcAft>
              <a:buFont typeface="Arial" panose="020B0604020202020204" pitchFamily="34" charset="0"/>
              <a:buChar char="•"/>
              <a:defRPr/>
            </a:pPr>
            <a:r>
              <a:rPr lang="en-AU" dirty="0"/>
              <a:t>Can you control your height? No!</a:t>
            </a:r>
          </a:p>
          <a:p>
            <a:pPr marL="1085850" lvl="2" indent="-171450" eaLnBrk="1" fontAlgn="auto" hangingPunct="1">
              <a:spcBef>
                <a:spcPts val="0"/>
              </a:spcBef>
              <a:spcAft>
                <a:spcPts val="0"/>
              </a:spcAft>
              <a:buFont typeface="Arial" panose="020B0604020202020204" pitchFamily="34" charset="0"/>
              <a:buChar char="•"/>
              <a:defRPr/>
            </a:pPr>
            <a:r>
              <a:rPr lang="en-AU" dirty="0"/>
              <a:t>So, you would feel pretty bad if you were excluded from opportunities to do things just because you’re a bit different? Wouldn’t you?</a:t>
            </a:r>
          </a:p>
          <a:p>
            <a:pPr marL="1085850" lvl="2" indent="-171450" eaLnBrk="1" fontAlgn="auto" hangingPunct="1">
              <a:spcBef>
                <a:spcPts val="0"/>
              </a:spcBef>
              <a:spcAft>
                <a:spcPts val="0"/>
              </a:spcAft>
              <a:buFont typeface="Arial" panose="020B0604020202020204" pitchFamily="34" charset="0"/>
              <a:buChar char="•"/>
              <a:defRPr/>
            </a:pPr>
            <a:endParaRPr lang="en-AU" dirty="0"/>
          </a:p>
          <a:p>
            <a:pPr lvl="1" eaLnBrk="1" fontAlgn="auto" hangingPunct="1">
              <a:spcBef>
                <a:spcPts val="0"/>
              </a:spcBef>
              <a:spcAft>
                <a:spcPts val="0"/>
              </a:spcAft>
              <a:buFont typeface="Arial" panose="020B0604020202020204" pitchFamily="34" charset="0"/>
              <a:buNone/>
              <a:defRPr/>
            </a:pPr>
            <a:r>
              <a:rPr lang="en-AU" b="1" dirty="0"/>
              <a:t>Story:</a:t>
            </a:r>
          </a:p>
          <a:p>
            <a:pPr marL="628650" lvl="1" indent="-171450" eaLnBrk="1" fontAlgn="auto" hangingPunct="1">
              <a:spcBef>
                <a:spcPts val="0"/>
              </a:spcBef>
              <a:spcAft>
                <a:spcPts val="0"/>
              </a:spcAft>
              <a:buFont typeface="Arial" panose="020B0604020202020204" pitchFamily="34" charset="0"/>
              <a:buChar char="•"/>
              <a:defRPr/>
            </a:pPr>
            <a:r>
              <a:rPr lang="en-AU" dirty="0"/>
              <a:t>One of Jacks friends – Sally - decides to throw a pool party, which would ordinarily be pretty fun but unfortunately Jack doesn’t get invited</a:t>
            </a:r>
          </a:p>
          <a:p>
            <a:pPr marL="628650" lvl="1" indent="-171450" eaLnBrk="1" fontAlgn="auto" hangingPunct="1">
              <a:spcBef>
                <a:spcPts val="0"/>
              </a:spcBef>
              <a:spcAft>
                <a:spcPts val="0"/>
              </a:spcAft>
              <a:buFont typeface="Arial" panose="020B0604020202020204" pitchFamily="34" charset="0"/>
              <a:buChar char="•"/>
              <a:defRPr/>
            </a:pPr>
            <a:r>
              <a:rPr lang="en-AU" dirty="0"/>
              <a:t>Sally told Jack that he wasn’t invited because he isn’t supposed to go in the pool with his broken leg in a cast. Having his friend say this to him really upsets Jack.</a:t>
            </a:r>
          </a:p>
          <a:p>
            <a:pPr marL="628650" lvl="1" indent="-171450" eaLnBrk="1" fontAlgn="auto" hangingPunct="1">
              <a:spcBef>
                <a:spcPts val="0"/>
              </a:spcBef>
              <a:spcAft>
                <a:spcPts val="0"/>
              </a:spcAft>
              <a:buFont typeface="Arial" panose="020B0604020202020204" pitchFamily="34" charset="0"/>
              <a:buChar char="•"/>
              <a:defRPr/>
            </a:pPr>
            <a:endParaRPr lang="en-AU"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Why do you think this upsets Jack?</a:t>
            </a:r>
          </a:p>
          <a:p>
            <a:pPr marL="1085850" lvl="2" indent="-171450" eaLnBrk="1" fontAlgn="auto" hangingPunct="1">
              <a:spcBef>
                <a:spcPts val="0"/>
              </a:spcBef>
              <a:spcAft>
                <a:spcPts val="0"/>
              </a:spcAft>
              <a:buFont typeface="Arial" panose="020B0604020202020204" pitchFamily="34" charset="0"/>
              <a:buChar char="•"/>
              <a:defRPr/>
            </a:pPr>
            <a:r>
              <a:rPr lang="en-AU" dirty="0"/>
              <a:t>There is more to a party than just swimming</a:t>
            </a:r>
          </a:p>
          <a:p>
            <a:pPr marL="1085850" lvl="2" indent="-171450" eaLnBrk="1" fontAlgn="auto" hangingPunct="1">
              <a:spcBef>
                <a:spcPts val="0"/>
              </a:spcBef>
              <a:spcAft>
                <a:spcPts val="0"/>
              </a:spcAft>
              <a:buFont typeface="Arial" panose="020B0604020202020204" pitchFamily="34" charset="0"/>
              <a:buChar char="•"/>
              <a:defRPr/>
            </a:pPr>
            <a:r>
              <a:rPr lang="en-AU" dirty="0"/>
              <a:t>Its about who you spend time with rather than the actual activity.</a:t>
            </a:r>
          </a:p>
          <a:p>
            <a:pPr marL="1085850" lvl="2" indent="-171450" eaLnBrk="1" fontAlgn="auto" hangingPunct="1">
              <a:spcBef>
                <a:spcPts val="0"/>
              </a:spcBef>
              <a:spcAft>
                <a:spcPts val="0"/>
              </a:spcAft>
              <a:buFont typeface="Arial" panose="020B0604020202020204" pitchFamily="34" charset="0"/>
              <a:buChar char="•"/>
              <a:defRPr/>
            </a:pPr>
            <a:r>
              <a:rPr lang="en-AU" dirty="0"/>
              <a:t>Party’s are about being around your friends</a:t>
            </a:r>
          </a:p>
          <a:p>
            <a:pPr marL="628650" lvl="1" indent="-171450" eaLnBrk="1" fontAlgn="auto" hangingPunct="1">
              <a:spcBef>
                <a:spcPts val="0"/>
              </a:spcBef>
              <a:spcAft>
                <a:spcPts val="0"/>
              </a:spcAft>
              <a:buFont typeface="Arial" panose="020B0604020202020204" pitchFamily="34" charset="0"/>
              <a:buChar char="•"/>
              <a:defRPr/>
            </a:pPr>
            <a:r>
              <a:rPr lang="en-AU" dirty="0"/>
              <a:t>Remember: We shouldn’t be expecting people with a disability to change to suit us because they often can’t control how disability effects them.  We should be able to empathise with them and change things so that everyone can be included in everything our society has to offer!</a:t>
            </a:r>
          </a:p>
          <a:p>
            <a:pPr lvl="1" eaLnBrk="1" fontAlgn="auto" hangingPunct="1">
              <a:spcBef>
                <a:spcPts val="0"/>
              </a:spcBef>
              <a:spcAft>
                <a:spcPts val="0"/>
              </a:spcAft>
              <a:buFont typeface="Arial" panose="020B0604020202020204" pitchFamily="34" charset="0"/>
              <a:buNone/>
              <a:defRPr/>
            </a:pPr>
            <a:endParaRPr lang="en-AU" dirty="0"/>
          </a:p>
          <a:p>
            <a:pPr lvl="1" eaLnBrk="1" fontAlgn="auto" hangingPunct="1">
              <a:spcBef>
                <a:spcPts val="0"/>
              </a:spcBef>
              <a:spcAft>
                <a:spcPts val="0"/>
              </a:spcAft>
              <a:buFont typeface="Arial" panose="020B0604020202020204" pitchFamily="34" charset="0"/>
              <a:buNone/>
              <a:defRPr/>
            </a:pPr>
            <a:r>
              <a:rPr lang="en-AU" b="1" dirty="0"/>
              <a:t>Story:</a:t>
            </a:r>
          </a:p>
          <a:p>
            <a:pPr marL="628650" lvl="1" indent="-171450" eaLnBrk="1" fontAlgn="auto" hangingPunct="1">
              <a:spcBef>
                <a:spcPts val="0"/>
              </a:spcBef>
              <a:spcAft>
                <a:spcPts val="0"/>
              </a:spcAft>
              <a:buFont typeface="Arial" panose="020B0604020202020204" pitchFamily="34" charset="0"/>
              <a:buChar char="•"/>
              <a:defRPr/>
            </a:pPr>
            <a:r>
              <a:rPr lang="en-AU" dirty="0"/>
              <a:t>People can often miss out on opportunities due to things that some people take for granted.  A good example is using accessibility features</a:t>
            </a:r>
          </a:p>
          <a:p>
            <a:pPr marL="1085850" lvl="2" indent="-171450" eaLnBrk="1" fontAlgn="auto" hangingPunct="1">
              <a:spcBef>
                <a:spcPts val="0"/>
              </a:spcBef>
              <a:spcAft>
                <a:spcPts val="0"/>
              </a:spcAft>
              <a:buFont typeface="Arial" panose="020B0604020202020204" pitchFamily="34" charset="0"/>
              <a:buChar char="•"/>
              <a:defRPr/>
            </a:pPr>
            <a:r>
              <a:rPr lang="en-AU" dirty="0"/>
              <a:t>What do you think that ramp on the bus is there for?</a:t>
            </a:r>
          </a:p>
          <a:p>
            <a:pPr marL="1085850" lvl="2" indent="-171450" eaLnBrk="1" fontAlgn="auto" hangingPunct="1">
              <a:spcBef>
                <a:spcPts val="0"/>
              </a:spcBef>
              <a:spcAft>
                <a:spcPts val="0"/>
              </a:spcAft>
              <a:buFont typeface="Arial" panose="020B0604020202020204" pitchFamily="34" charset="0"/>
              <a:buChar char="•"/>
              <a:defRPr/>
            </a:pPr>
            <a:r>
              <a:rPr lang="en-AU" dirty="0"/>
              <a:t>What would life be like if you had limited transport options - like a bus or train with big steps and narrow walkways?</a:t>
            </a:r>
          </a:p>
          <a:p>
            <a:pPr marL="1085850" lvl="2" indent="-171450" eaLnBrk="1" fontAlgn="auto" hangingPunct="1">
              <a:spcBef>
                <a:spcPts val="0"/>
              </a:spcBef>
              <a:spcAft>
                <a:spcPts val="0"/>
              </a:spcAft>
              <a:buFont typeface="Arial" panose="020B0604020202020204" pitchFamily="34" charset="0"/>
              <a:buChar char="•"/>
              <a:defRPr/>
            </a:pPr>
            <a:r>
              <a:rPr lang="en-AU" dirty="0"/>
              <a:t>What would life be like if you couldn’t get into certain buildings – like the movies or the shopping centre?</a:t>
            </a:r>
          </a:p>
          <a:p>
            <a:pPr marL="1085850" lvl="2" indent="-171450" eaLnBrk="1" fontAlgn="auto" hangingPunct="1">
              <a:spcBef>
                <a:spcPts val="0"/>
              </a:spcBef>
              <a:spcAft>
                <a:spcPts val="0"/>
              </a:spcAft>
              <a:buFont typeface="Arial" panose="020B0604020202020204" pitchFamily="34" charset="0"/>
              <a:buChar char="•"/>
              <a:defRPr/>
            </a:pPr>
            <a:r>
              <a:rPr lang="en-AU" dirty="0"/>
              <a:t>How do you think someone with a vision impairment could use technology (a tablet) to help with their school work or to have fun?</a:t>
            </a:r>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“When someone isn’t allowed the same opportunity as other people, just because they have a disability, that isn’t being inclusive; it’s excluding people! So isn’t it great that we’ve got some really great features of our society that promote inclusion?”</a:t>
            </a:r>
          </a:p>
          <a:p>
            <a:pPr eaLnBrk="1" fontAlgn="auto" hangingPunct="1">
              <a:spcBef>
                <a:spcPts val="0"/>
              </a:spcBef>
              <a:spcAft>
                <a:spcPts val="0"/>
              </a:spcAft>
              <a:defRPr/>
            </a:pPr>
            <a:endParaRPr lang="en-AU" dirty="0"/>
          </a:p>
        </p:txBody>
      </p:sp>
      <p:sp>
        <p:nvSpPr>
          <p:cNvPr id="35844" name="Slide Number Placeholder 3">
            <a:extLst>
              <a:ext uri="{FF2B5EF4-FFF2-40B4-BE49-F238E27FC236}">
                <a16:creationId xmlns:a16="http://schemas.microsoft.com/office/drawing/2014/main" id="{63E79984-0823-5A33-6A1D-6389C541C6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D7E632-D8B2-445C-B8FD-D7C79C6C8793}" type="slidenum">
              <a:rPr lang="en-AU" altLang="en-US" smtClean="0">
                <a:latin typeface="Arial" panose="020B0604020202020204" pitchFamily="34" charset="0"/>
              </a:rPr>
              <a:pPr fontAlgn="base">
                <a:spcBef>
                  <a:spcPct val="0"/>
                </a:spcBef>
                <a:spcAft>
                  <a:spcPct val="0"/>
                </a:spcAft>
              </a:pPr>
              <a:t>14</a:t>
            </a:fld>
            <a:endParaRPr lang="en-AU"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sz="1200" b="1" baseline="0" dirty="0"/>
              <a:t>Segue in:</a:t>
            </a:r>
          </a:p>
          <a:p>
            <a:r>
              <a:rPr lang="en-AU" sz="1200" b="0" baseline="0" dirty="0"/>
              <a:t>“This is </a:t>
            </a:r>
            <a:r>
              <a:rPr lang="en-AU" sz="1200" b="0" baseline="0" dirty="0" err="1"/>
              <a:t>Nas</a:t>
            </a:r>
            <a:r>
              <a:rPr lang="en-AU" sz="1200" b="0" baseline="0" dirty="0"/>
              <a:t>”</a:t>
            </a:r>
          </a:p>
          <a:p>
            <a:endParaRPr lang="en-AU" sz="1200" b="1" dirty="0"/>
          </a:p>
          <a:p>
            <a:pPr lvl="1"/>
            <a:r>
              <a:rPr lang="en-AU" sz="1200" b="1" dirty="0"/>
              <a:t>Story:</a:t>
            </a:r>
          </a:p>
          <a:p>
            <a:pPr marL="628650" lvl="1" indent="-171450">
              <a:buFont typeface="Arial" panose="020B0604020202020204" pitchFamily="34" charset="0"/>
              <a:buChar char="•"/>
            </a:pPr>
            <a:r>
              <a:rPr lang="en-AU" sz="1200" b="0" dirty="0"/>
              <a:t>When she was in school, </a:t>
            </a:r>
            <a:r>
              <a:rPr lang="en-AU" sz="1200" b="0" dirty="0" err="1"/>
              <a:t>Nas</a:t>
            </a:r>
            <a:r>
              <a:rPr lang="en-AU" sz="1200" b="0" dirty="0"/>
              <a:t> wanted to be</a:t>
            </a:r>
            <a:r>
              <a:rPr lang="en-AU" sz="1200" b="0" baseline="0" dirty="0"/>
              <a:t> a journalist.</a:t>
            </a:r>
          </a:p>
          <a:p>
            <a:pPr marL="628650" lvl="1" indent="-171450">
              <a:buFont typeface="Arial" panose="020B0604020202020204" pitchFamily="34" charset="0"/>
              <a:buChar char="•"/>
            </a:pPr>
            <a:r>
              <a:rPr lang="en-AU" sz="1200" b="0" baseline="0" dirty="0"/>
              <a:t>After going to </a:t>
            </a:r>
            <a:r>
              <a:rPr lang="en-AU" sz="1200" b="0" baseline="0" dirty="0" err="1"/>
              <a:t>uni</a:t>
            </a:r>
            <a:r>
              <a:rPr lang="en-AU" sz="1200" b="0" baseline="0" dirty="0"/>
              <a:t>, she beat 700 other people to land a job at the ABC as a news reporter.</a:t>
            </a:r>
          </a:p>
          <a:p>
            <a:pPr marL="628650" lvl="1" indent="-171450">
              <a:buFont typeface="Arial" panose="020B0604020202020204" pitchFamily="34" charset="0"/>
              <a:buChar char="•"/>
            </a:pPr>
            <a:r>
              <a:rPr lang="en-AU" sz="1200" b="0" baseline="0" dirty="0"/>
              <a:t>Everyday, </a:t>
            </a:r>
            <a:r>
              <a:rPr lang="en-AU" sz="1200" b="0" baseline="0" dirty="0" err="1"/>
              <a:t>Nas</a:t>
            </a:r>
            <a:r>
              <a:rPr lang="en-AU" sz="1200" b="0" baseline="0" dirty="0"/>
              <a:t> gets to tell people on the radio all around Australia about what’s happening in the world.</a:t>
            </a:r>
          </a:p>
          <a:p>
            <a:pPr marL="171450" indent="-171450">
              <a:buFont typeface="Arial" panose="020B0604020202020204" pitchFamily="34" charset="0"/>
              <a:buChar char="•"/>
            </a:pPr>
            <a:endParaRPr lang="en-AU" sz="1200" b="0" baseline="0" dirty="0"/>
          </a:p>
          <a:p>
            <a:endParaRPr lang="en-AU" sz="1200" b="1" dirty="0"/>
          </a:p>
          <a:p>
            <a:pPr marL="457200" lvl="1" indent="0">
              <a:buFont typeface="Arial" panose="020B0604020202020204" pitchFamily="34" charset="0"/>
              <a:buNone/>
            </a:pPr>
            <a:r>
              <a:rPr lang="en-AU" sz="1200" b="1" baseline="0" dirty="0"/>
              <a:t>Questions for the video:</a:t>
            </a:r>
          </a:p>
          <a:p>
            <a:pPr marL="628650" lvl="1" indent="-171450">
              <a:buFont typeface="Arial" panose="020B0604020202020204" pitchFamily="34" charset="0"/>
              <a:buChar char="•"/>
            </a:pPr>
            <a:r>
              <a:rPr lang="en-AU" sz="1200" b="0" baseline="0" dirty="0"/>
              <a:t>Where does </a:t>
            </a:r>
            <a:r>
              <a:rPr lang="en-AU" sz="1200" b="0" baseline="0" dirty="0" err="1"/>
              <a:t>Nas</a:t>
            </a:r>
            <a:r>
              <a:rPr lang="en-AU" sz="1200" b="0" baseline="0" dirty="0"/>
              <a:t> work?</a:t>
            </a:r>
          </a:p>
          <a:p>
            <a:pPr marL="628650" lvl="1" indent="-171450">
              <a:buFont typeface="Arial" panose="020B0604020202020204" pitchFamily="34" charset="0"/>
              <a:buChar char="•"/>
            </a:pPr>
            <a:r>
              <a:rPr lang="en-AU" sz="1200" b="0" baseline="0" dirty="0"/>
              <a:t>What is </a:t>
            </a:r>
            <a:r>
              <a:rPr lang="en-AU" sz="1200" b="0" baseline="0" dirty="0" err="1"/>
              <a:t>Nas’</a:t>
            </a:r>
            <a:r>
              <a:rPr lang="en-AU" sz="1200" b="0" baseline="0" dirty="0"/>
              <a:t> accomplishment?</a:t>
            </a:r>
          </a:p>
          <a:p>
            <a:pPr marL="628650" lvl="1" indent="-171450">
              <a:buFont typeface="Arial" panose="020B0604020202020204" pitchFamily="34" charset="0"/>
              <a:buChar char="•"/>
            </a:pPr>
            <a:r>
              <a:rPr lang="en-AU" sz="1200" b="0" baseline="0" dirty="0"/>
              <a:t>What is </a:t>
            </a:r>
            <a:r>
              <a:rPr lang="en-AU" sz="1200" b="0" baseline="0" dirty="0" err="1"/>
              <a:t>Nas’</a:t>
            </a:r>
            <a:r>
              <a:rPr lang="en-AU" sz="1200" b="0" baseline="0" dirty="0"/>
              <a:t> disability?</a:t>
            </a:r>
          </a:p>
          <a:p>
            <a:pPr marL="628650" lvl="1" indent="-171450">
              <a:buFont typeface="Arial" panose="020B0604020202020204" pitchFamily="34" charset="0"/>
              <a:buChar char="•"/>
            </a:pPr>
            <a:endParaRPr lang="en-AU" sz="1200" b="0" baseline="0" dirty="0"/>
          </a:p>
          <a:p>
            <a:pPr marL="457200" lvl="1" indent="0">
              <a:buFont typeface="Arial" panose="020B0604020202020204" pitchFamily="34" charset="0"/>
              <a:buNone/>
            </a:pPr>
            <a:r>
              <a:rPr lang="en-AU" sz="1200" b="1" baseline="0" dirty="0"/>
              <a:t>Play the video</a:t>
            </a:r>
          </a:p>
          <a:p>
            <a:pPr marL="457200" lvl="1" indent="0">
              <a:buFont typeface="Arial" panose="020B0604020202020204" pitchFamily="34" charset="0"/>
              <a:buNone/>
            </a:pPr>
            <a:endParaRPr lang="en-AU" sz="1200" b="1" baseline="0" dirty="0"/>
          </a:p>
          <a:p>
            <a:pPr marL="457200" lvl="1" indent="0">
              <a:buFont typeface="Arial" panose="020B0604020202020204" pitchFamily="34" charset="0"/>
              <a:buNone/>
            </a:pPr>
            <a:endParaRPr lang="en-AU" sz="1200" b="1" baseline="0" dirty="0"/>
          </a:p>
          <a:p>
            <a:pPr lvl="1"/>
            <a:r>
              <a:rPr lang="en-AU" sz="1200" b="1" dirty="0"/>
              <a:t>Story:</a:t>
            </a:r>
          </a:p>
          <a:p>
            <a:pPr marL="628650" lvl="1" indent="-171450">
              <a:buFont typeface="Arial" panose="020B0604020202020204" pitchFamily="34" charset="0"/>
              <a:buChar char="•"/>
            </a:pPr>
            <a:r>
              <a:rPr lang="en-AU" sz="1200" b="0" dirty="0"/>
              <a:t>When she was in school, </a:t>
            </a:r>
            <a:r>
              <a:rPr lang="en-AU" sz="1200" b="0" dirty="0" err="1"/>
              <a:t>Nas</a:t>
            </a:r>
            <a:r>
              <a:rPr lang="en-AU" sz="1200" b="0" dirty="0"/>
              <a:t> wanted to be</a:t>
            </a:r>
            <a:r>
              <a:rPr lang="en-AU" sz="1200" b="0" baseline="0" dirty="0"/>
              <a:t> a journalist.</a:t>
            </a:r>
          </a:p>
          <a:p>
            <a:pPr marL="628650" lvl="1" indent="-171450">
              <a:buFont typeface="Arial" panose="020B0604020202020204" pitchFamily="34" charset="0"/>
              <a:buChar char="•"/>
            </a:pPr>
            <a:r>
              <a:rPr lang="en-AU" sz="1200" b="0" baseline="0" dirty="0"/>
              <a:t>After going to </a:t>
            </a:r>
            <a:r>
              <a:rPr lang="en-AU" sz="1200" b="0" baseline="0" dirty="0" err="1"/>
              <a:t>uni</a:t>
            </a:r>
            <a:r>
              <a:rPr lang="en-AU" sz="1200" b="0" baseline="0" dirty="0"/>
              <a:t>, she beat 700 other people to land a job at the ABC as a news reporter.</a:t>
            </a:r>
          </a:p>
          <a:p>
            <a:pPr marL="628650" lvl="1" indent="-171450">
              <a:buFont typeface="Arial" panose="020B0604020202020204" pitchFamily="34" charset="0"/>
              <a:buChar char="•"/>
            </a:pPr>
            <a:r>
              <a:rPr lang="en-AU" sz="1200" b="0" baseline="0" dirty="0"/>
              <a:t>Everyday, </a:t>
            </a:r>
            <a:r>
              <a:rPr lang="en-AU" sz="1200" b="0" baseline="0" dirty="0" err="1"/>
              <a:t>Nas</a:t>
            </a:r>
            <a:r>
              <a:rPr lang="en-AU" sz="1200" b="0" baseline="0" dirty="0"/>
              <a:t> gets to tell people on the radio all around Australia about what’s happening in the world.</a:t>
            </a:r>
            <a:endParaRPr lang="en-AU" sz="1200"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err="1"/>
              <a:t>Nas</a:t>
            </a:r>
            <a:r>
              <a:rPr lang="en-AU" sz="1200" b="0" dirty="0"/>
              <a:t> </a:t>
            </a:r>
            <a:r>
              <a:rPr lang="en-AU" sz="1200" dirty="0">
                <a:solidFill>
                  <a:srgbClr val="B71234"/>
                </a:solidFill>
                <a:latin typeface="Arial" panose="020B0604020202020204" pitchFamily="34" charset="0"/>
              </a:rPr>
              <a:t>has a condition called Charcot-Marie-Tooth, which means she can’t read braille</a:t>
            </a:r>
          </a:p>
          <a:p>
            <a:pPr marL="628650" lvl="1" indent="-171450">
              <a:buFont typeface="Arial" panose="020B0604020202020204" pitchFamily="34" charset="0"/>
              <a:buChar char="•"/>
            </a:pPr>
            <a:r>
              <a:rPr lang="en-AU" sz="1200" b="0" dirty="0"/>
              <a:t>When she reads the news, she listens to big headphones, and she reads the news as a voice reads it out to her.</a:t>
            </a:r>
          </a:p>
          <a:p>
            <a:pPr marL="628650" lvl="1" indent="-171450">
              <a:buFont typeface="Arial" panose="020B0604020202020204" pitchFamily="34" charset="0"/>
              <a:buChar char="•"/>
            </a:pPr>
            <a:r>
              <a:rPr lang="en-AU" sz="1200" b="0" dirty="0"/>
              <a:t>The</a:t>
            </a:r>
            <a:r>
              <a:rPr lang="en-AU" sz="1200" b="0" baseline="0" dirty="0"/>
              <a:t> quality that has helped </a:t>
            </a:r>
            <a:r>
              <a:rPr lang="en-AU" sz="1200" b="0" baseline="0" dirty="0" err="1"/>
              <a:t>Nas</a:t>
            </a:r>
            <a:r>
              <a:rPr lang="en-AU" sz="1200" b="0" baseline="0" dirty="0"/>
              <a:t> the most is Positivity!  Even when other companies knocked her back, she always believed in her ability.</a:t>
            </a:r>
            <a:endParaRPr lang="en-AU" sz="1200" b="0" dirty="0"/>
          </a:p>
          <a:p>
            <a:pPr marL="457200" lvl="1" indent="0">
              <a:buFont typeface="Arial" panose="020B0604020202020204" pitchFamily="34" charset="0"/>
              <a:buNone/>
            </a:pPr>
            <a:endParaRPr lang="en-AU" sz="1200" b="0" baseline="0" dirty="0"/>
          </a:p>
          <a:p>
            <a:pPr marL="171450" indent="-171450">
              <a:buFont typeface="Arial" panose="020B0604020202020204" pitchFamily="34" charset="0"/>
              <a:buChar char="•"/>
            </a:pPr>
            <a:endParaRPr lang="en-AU" sz="1200" b="0" baseline="0" dirty="0"/>
          </a:p>
          <a:p>
            <a:r>
              <a:rPr lang="en-AU" b="1" baseline="0" dirty="0"/>
              <a:t>Segue out:</a:t>
            </a:r>
          </a:p>
          <a:p>
            <a:pPr marL="0" marR="0" indent="0" algn="l" defTabSz="914400" rtl="0" eaLnBrk="1" fontAlgn="auto" latinLnBrk="0" hangingPunct="1">
              <a:lnSpc>
                <a:spcPct val="100000"/>
              </a:lnSpc>
              <a:spcBef>
                <a:spcPts val="0"/>
              </a:spcBef>
              <a:spcAft>
                <a:spcPts val="0"/>
              </a:spcAft>
              <a:buClrTx/>
              <a:buSzTx/>
              <a:buFontTx/>
              <a:buNone/>
              <a:tabLst/>
              <a:defRPr/>
            </a:pPr>
            <a:r>
              <a:rPr lang="en-AU" b="0" dirty="0"/>
              <a:t>“Wow!  What an amazing bunch of people!”</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baseline="0" dirty="0"/>
              <a:t>Just like the superheroes we saw earlier, and you guys have become, you can imagine the types of challenges these people have faced to get where they are today – just like you</a:t>
            </a:r>
            <a:r>
              <a:rPr lang="en-AU" b="0" baseline="0" dirty="0"/>
              <a:t>.”</a:t>
            </a:r>
            <a:endParaRPr lang="en-AU" sz="1200" b="0" baseline="0" dirty="0"/>
          </a:p>
          <a:p>
            <a:endParaRPr lang="en-AU" sz="1200" b="0" baseline="0" dirty="0"/>
          </a:p>
        </p:txBody>
      </p:sp>
      <p:sp>
        <p:nvSpPr>
          <p:cNvPr id="4" name="Slide Number Placeholder 3"/>
          <p:cNvSpPr>
            <a:spLocks noGrp="1"/>
          </p:cNvSpPr>
          <p:nvPr>
            <p:ph type="sldNum" sz="quarter" idx="10"/>
          </p:nvPr>
        </p:nvSpPr>
        <p:spPr/>
        <p:txBody>
          <a:bodyPr/>
          <a:lstStyle/>
          <a:p>
            <a:fld id="{134504E4-965E-430E-A233-3BF0D72B7701}" type="slidenum">
              <a:rPr lang="en-AU" smtClean="0">
                <a:solidFill>
                  <a:prstClr val="black"/>
                </a:solidFill>
              </a:rPr>
              <a:pPr/>
              <a:t>15</a:t>
            </a:fld>
            <a:endParaRPr lang="en-AU">
              <a:solidFill>
                <a:prstClr val="black"/>
              </a:solidFill>
            </a:endParaRPr>
          </a:p>
        </p:txBody>
      </p:sp>
    </p:spTree>
    <p:extLst>
      <p:ext uri="{BB962C8B-B14F-4D97-AF65-F5344CB8AC3E}">
        <p14:creationId xmlns:p14="http://schemas.microsoft.com/office/powerpoint/2010/main" val="386334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9123B0C-EFE1-D318-DBD7-4EC3679312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D14135F-7D5C-FBE7-768A-7A5C5C744307}"/>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“Now it’s your turn to learn a new language!  Let’s have a go at communicating using Braille.”</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Activity:</a:t>
            </a:r>
          </a:p>
          <a:p>
            <a:pPr marL="628650" lvl="1" indent="-171450" eaLnBrk="1" fontAlgn="auto" hangingPunct="1">
              <a:lnSpc>
                <a:spcPct val="90000"/>
              </a:lnSpc>
              <a:spcBef>
                <a:spcPts val="1000"/>
              </a:spcBef>
              <a:spcAft>
                <a:spcPts val="0"/>
              </a:spcAft>
              <a:buFont typeface="Arial" panose="020B0604020202020204" pitchFamily="34" charset="0"/>
              <a:buChar char="•"/>
              <a:defRPr/>
            </a:pPr>
            <a:r>
              <a:rPr lang="en-AU" dirty="0">
                <a:solidFill>
                  <a:srgbClr val="B71234"/>
                </a:solidFill>
              </a:rPr>
              <a:t>Class split into 3 groups</a:t>
            </a:r>
          </a:p>
          <a:p>
            <a:pPr marL="628650" lvl="1" indent="-171450" eaLnBrk="1" fontAlgn="auto" hangingPunct="1">
              <a:lnSpc>
                <a:spcPct val="90000"/>
              </a:lnSpc>
              <a:spcBef>
                <a:spcPts val="1000"/>
              </a:spcBef>
              <a:spcAft>
                <a:spcPts val="0"/>
              </a:spcAft>
              <a:buFont typeface="Arial" panose="020B0604020202020204" pitchFamily="34" charset="0"/>
              <a:buChar char="•"/>
              <a:defRPr/>
            </a:pPr>
            <a:r>
              <a:rPr lang="en-AU" dirty="0">
                <a:solidFill>
                  <a:srgbClr val="B71234"/>
                </a:solidFill>
              </a:rPr>
              <a:t>Each group works together to decode a braille sentence</a:t>
            </a:r>
          </a:p>
          <a:p>
            <a:pPr marL="628650" lvl="1" indent="-171450" eaLnBrk="1" fontAlgn="auto" hangingPunct="1">
              <a:lnSpc>
                <a:spcPct val="90000"/>
              </a:lnSpc>
              <a:spcBef>
                <a:spcPts val="1000"/>
              </a:spcBef>
              <a:spcAft>
                <a:spcPts val="0"/>
              </a:spcAft>
              <a:buFont typeface="Arial" panose="020B0604020202020204" pitchFamily="34" charset="0"/>
              <a:buChar char="•"/>
              <a:defRPr/>
            </a:pPr>
            <a:r>
              <a:rPr lang="en-AU" dirty="0">
                <a:solidFill>
                  <a:srgbClr val="B71234"/>
                </a:solidFill>
              </a:rPr>
              <a:t>Give the students 2 minutes to decode the Braille challenge</a:t>
            </a:r>
          </a:p>
          <a:p>
            <a:pPr marL="628650" lvl="1" indent="-171450" eaLnBrk="1" fontAlgn="auto" hangingPunct="1">
              <a:lnSpc>
                <a:spcPct val="90000"/>
              </a:lnSpc>
              <a:spcBef>
                <a:spcPts val="1000"/>
              </a:spcBef>
              <a:spcAft>
                <a:spcPts val="0"/>
              </a:spcAft>
              <a:buFont typeface="Arial" panose="020B0604020202020204" pitchFamily="34" charset="0"/>
              <a:buChar char="•"/>
              <a:defRPr/>
            </a:pPr>
            <a:r>
              <a:rPr lang="en-AU" dirty="0">
                <a:solidFill>
                  <a:srgbClr val="B71234"/>
                </a:solidFill>
              </a:rPr>
              <a:t>Take suggestions from the groups.</a:t>
            </a:r>
          </a:p>
          <a:p>
            <a:pPr marL="628650" lvl="1" indent="-171450" eaLnBrk="1" fontAlgn="auto" hangingPunct="1">
              <a:lnSpc>
                <a:spcPct val="90000"/>
              </a:lnSpc>
              <a:spcBef>
                <a:spcPts val="1000"/>
              </a:spcBef>
              <a:spcAft>
                <a:spcPts val="0"/>
              </a:spcAft>
              <a:buFont typeface="Arial" panose="020B0604020202020204" pitchFamily="34" charset="0"/>
              <a:buChar char="•"/>
              <a:defRPr/>
            </a:pPr>
            <a:r>
              <a:rPr lang="en-AU" dirty="0">
                <a:solidFill>
                  <a:srgbClr val="B71234"/>
                </a:solidFill>
              </a:rPr>
              <a:t>The sentence is, “My dog rides a bike.”</a:t>
            </a:r>
          </a:p>
          <a:p>
            <a:pPr marL="171450" indent="-171450" eaLnBrk="1" fontAlgn="auto" hangingPunct="1">
              <a:spcBef>
                <a:spcPts val="0"/>
              </a:spcBef>
              <a:spcAft>
                <a:spcPts val="0"/>
              </a:spcAft>
              <a:buFont typeface="Arial" panose="020B0604020202020204" pitchFamily="34" charset="0"/>
              <a:buChar char="•"/>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“Great work, you guys!”</a:t>
            </a:r>
          </a:p>
          <a:p>
            <a:pPr eaLnBrk="1" fontAlgn="auto" hangingPunct="1">
              <a:spcBef>
                <a:spcPts val="0"/>
              </a:spcBef>
              <a:spcAft>
                <a:spcPts val="0"/>
              </a:spcAft>
              <a:defRPr/>
            </a:pPr>
            <a:endParaRPr lang="en-AU" dirty="0"/>
          </a:p>
        </p:txBody>
      </p:sp>
      <p:sp>
        <p:nvSpPr>
          <p:cNvPr id="39940" name="Slide Number Placeholder 3">
            <a:extLst>
              <a:ext uri="{FF2B5EF4-FFF2-40B4-BE49-F238E27FC236}">
                <a16:creationId xmlns:a16="http://schemas.microsoft.com/office/drawing/2014/main" id="{1531A2F1-EF54-65D4-4CC8-942D75304C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43F646-EDE6-4CC6-A193-78A486AC7A77}" type="slidenum">
              <a:rPr lang="en-AU" altLang="en-US" smtClean="0">
                <a:latin typeface="Arial" panose="020B0604020202020204" pitchFamily="34" charset="0"/>
              </a:rPr>
              <a:pPr fontAlgn="base">
                <a:spcBef>
                  <a:spcPct val="0"/>
                </a:spcBef>
                <a:spcAft>
                  <a:spcPct val="0"/>
                </a:spcAft>
              </a:pPr>
              <a:t>16</a:t>
            </a:fld>
            <a:endParaRPr lang="en-AU"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C879C62-0A3F-F285-35B1-E9037EC8D2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8A3A24D-C57F-E7D3-B14E-1ADBACFCF22A}"/>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Can anyone here already speak sign language? Did you know that Sign language is different all around the world?</a:t>
            </a:r>
          </a:p>
          <a:p>
            <a:pPr eaLnBrk="1" fontAlgn="auto" hangingPunct="1">
              <a:spcBef>
                <a:spcPts val="0"/>
              </a:spcBef>
              <a:spcAft>
                <a:spcPts val="0"/>
              </a:spcAft>
              <a:defRPr/>
            </a:pPr>
            <a:r>
              <a:rPr lang="en-AU" dirty="0"/>
              <a:t>Australian sign language is called </a:t>
            </a:r>
            <a:r>
              <a:rPr lang="en-AU" dirty="0" err="1"/>
              <a:t>Auslan</a:t>
            </a:r>
            <a:r>
              <a:rPr lang="en-AU" dirty="0"/>
              <a:t>.”</a:t>
            </a:r>
          </a:p>
          <a:p>
            <a:pPr eaLnBrk="1" fontAlgn="auto" hangingPunct="1">
              <a:spcBef>
                <a:spcPts val="0"/>
              </a:spcBef>
              <a:spcAft>
                <a:spcPts val="0"/>
              </a:spcAft>
              <a:defRPr/>
            </a:pPr>
            <a:endParaRPr lang="en-AU" dirty="0"/>
          </a:p>
          <a:p>
            <a:pPr eaLnBrk="1" fontAlgn="auto" hangingPunct="1">
              <a:spcBef>
                <a:spcPts val="0"/>
              </a:spcBef>
              <a:spcAft>
                <a:spcPts val="0"/>
              </a:spcAft>
              <a:defRPr/>
            </a:pPr>
            <a:r>
              <a:rPr lang="en-AU" dirty="0"/>
              <a:t>Who wants to give it a go? </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Activity:</a:t>
            </a:r>
          </a:p>
          <a:p>
            <a:pPr marL="628650" lvl="1" indent="-171450" eaLnBrk="1" fontAlgn="auto" hangingPunct="1">
              <a:spcBef>
                <a:spcPts val="0"/>
              </a:spcBef>
              <a:spcAft>
                <a:spcPts val="0"/>
              </a:spcAft>
              <a:buFont typeface="Arial" panose="020B0604020202020204" pitchFamily="34" charset="0"/>
              <a:buChar char="•"/>
              <a:defRPr/>
            </a:pPr>
            <a:r>
              <a:rPr lang="en-AU" dirty="0"/>
              <a:t>In pairs, students are to use the </a:t>
            </a:r>
            <a:r>
              <a:rPr lang="en-AU" dirty="0" err="1"/>
              <a:t>Auslan</a:t>
            </a:r>
            <a:r>
              <a:rPr lang="en-AU" dirty="0"/>
              <a:t> alphabet to communicate to the other person an answer to the question: “What is your favourite food?”</a:t>
            </a:r>
          </a:p>
          <a:p>
            <a:pPr marL="628650" lvl="1" indent="-171450" eaLnBrk="1" fontAlgn="auto" hangingPunct="1">
              <a:spcBef>
                <a:spcPts val="0"/>
              </a:spcBef>
              <a:spcAft>
                <a:spcPts val="0"/>
              </a:spcAft>
              <a:buFont typeface="Arial" panose="020B0604020202020204" pitchFamily="34" charset="0"/>
              <a:buChar char="•"/>
              <a:defRPr/>
            </a:pPr>
            <a:r>
              <a:rPr lang="en-AU" dirty="0"/>
              <a:t>Give students 2-3 minutes to practice using the alphabet and if some kids are really fast then ask them to spell their name!</a:t>
            </a:r>
          </a:p>
          <a:p>
            <a:pPr marL="1085850" lvl="2" indent="-171450" eaLnBrk="1" fontAlgn="auto" hangingPunct="1">
              <a:spcBef>
                <a:spcPts val="0"/>
              </a:spcBef>
              <a:spcAft>
                <a:spcPts val="0"/>
              </a:spcAft>
              <a:buFont typeface="Arial" panose="020B0604020202020204" pitchFamily="34" charset="0"/>
              <a:buChar char="•"/>
              <a:defRPr/>
            </a:pPr>
            <a:r>
              <a:rPr lang="en-AU" dirty="0"/>
              <a:t>How did you find using the </a:t>
            </a:r>
            <a:r>
              <a:rPr lang="en-AU" dirty="0" err="1"/>
              <a:t>Auslan</a:t>
            </a:r>
            <a:r>
              <a:rPr lang="en-AU" dirty="0"/>
              <a:t> alphabet?</a:t>
            </a:r>
          </a:p>
          <a:p>
            <a:pPr marL="1085850" lvl="2" indent="-171450" eaLnBrk="1" fontAlgn="auto" hangingPunct="1">
              <a:spcBef>
                <a:spcPts val="0"/>
              </a:spcBef>
              <a:spcAft>
                <a:spcPts val="0"/>
              </a:spcAft>
              <a:buFont typeface="Arial" panose="020B0604020202020204" pitchFamily="34" charset="0"/>
              <a:buChar char="•"/>
              <a:defRPr/>
            </a:pPr>
            <a:r>
              <a:rPr lang="en-AU" dirty="0"/>
              <a:t>What are some of the patterns you noticed with the Vowels? E.g. A, E, I, O and U?</a:t>
            </a:r>
          </a:p>
          <a:p>
            <a:pPr marL="1085850" lvl="2" indent="-171450" eaLnBrk="1" fontAlgn="auto" hangingPunct="1">
              <a:spcBef>
                <a:spcPts val="0"/>
              </a:spcBef>
              <a:spcAft>
                <a:spcPts val="0"/>
              </a:spcAft>
              <a:buFont typeface="Arial" panose="020B0604020202020204" pitchFamily="34" charset="0"/>
              <a:buChar char="•"/>
              <a:defRPr/>
            </a:pPr>
            <a:r>
              <a:rPr lang="en-AU" dirty="0"/>
              <a:t>What are some things you noticed about the letters e.g. S, V, W or X?</a:t>
            </a:r>
          </a:p>
          <a:p>
            <a:pPr marL="628650" lvl="1" indent="-171450" eaLnBrk="1" fontAlgn="auto" hangingPunct="1">
              <a:spcBef>
                <a:spcPts val="0"/>
              </a:spcBef>
              <a:spcAft>
                <a:spcPts val="0"/>
              </a:spcAft>
              <a:buFont typeface="Arial" panose="020B0604020202020204" pitchFamily="34" charset="0"/>
              <a:buChar char="•"/>
              <a:defRPr/>
            </a:pPr>
            <a:r>
              <a:rPr lang="en-AU" dirty="0"/>
              <a:t>The Facilitator sign their own favourite food to the class and ask them to guess what it is.</a:t>
            </a:r>
          </a:p>
          <a:p>
            <a:pPr marL="171450" indent="-171450" eaLnBrk="1" fontAlgn="auto" hangingPunct="1">
              <a:spcBef>
                <a:spcPts val="0"/>
              </a:spcBef>
              <a:spcAft>
                <a:spcPts val="0"/>
              </a:spcAft>
              <a:buFont typeface="Arial" panose="020B0604020202020204" pitchFamily="34" charset="0"/>
              <a:buChar char="•"/>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“Great work, you guys! But what would happen if you had a vision impairment, we’re unable to speak and also had a physical disability that prevented you from using your hands for sign language?”</a:t>
            </a:r>
          </a:p>
          <a:p>
            <a:pPr marL="171450" indent="-171450" eaLnBrk="1" fontAlgn="auto" hangingPunct="1">
              <a:spcBef>
                <a:spcPts val="0"/>
              </a:spcBef>
              <a:spcAft>
                <a:spcPts val="0"/>
              </a:spcAft>
              <a:buFont typeface="Arial" panose="020B0604020202020204" pitchFamily="34" charset="0"/>
              <a:buChar char="•"/>
              <a:defRPr/>
            </a:pPr>
            <a:endParaRPr lang="en-AU" dirty="0"/>
          </a:p>
        </p:txBody>
      </p:sp>
      <p:sp>
        <p:nvSpPr>
          <p:cNvPr id="41988" name="Slide Number Placeholder 3">
            <a:extLst>
              <a:ext uri="{FF2B5EF4-FFF2-40B4-BE49-F238E27FC236}">
                <a16:creationId xmlns:a16="http://schemas.microsoft.com/office/drawing/2014/main" id="{677BF4D1-30AB-AFE7-4D26-9730038F74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4C0B4B-EFB0-419F-9845-208A55171F36}" type="slidenum">
              <a:rPr lang="en-AU" altLang="en-US" smtClean="0">
                <a:latin typeface="Arial" panose="020B0604020202020204" pitchFamily="34" charset="0"/>
              </a:rPr>
              <a:pPr fontAlgn="base">
                <a:spcBef>
                  <a:spcPct val="0"/>
                </a:spcBef>
                <a:spcAft>
                  <a:spcPct val="0"/>
                </a:spcAft>
              </a:pPr>
              <a:t>17</a:t>
            </a:fld>
            <a:endParaRPr lang="en-AU"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B4BA426-AFF7-CAAA-6AB8-85840AA31D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59B4600-21E9-3250-D7AB-8A9C9259F710}"/>
              </a:ext>
            </a:extLst>
          </p:cNvPr>
          <p:cNvSpPr>
            <a:spLocks noGrp="1"/>
          </p:cNvSpPr>
          <p:nvPr>
            <p:ph type="body" idx="1"/>
          </p:nvPr>
        </p:nvSpPr>
        <p:spPr/>
        <p:txBody>
          <a:bodyPr/>
          <a:lstStyle/>
          <a:p>
            <a:pPr eaLnBrk="1" fontAlgn="auto" hangingPunct="1">
              <a:spcBef>
                <a:spcPts val="0"/>
              </a:spcBef>
              <a:spcAft>
                <a:spcPts val="0"/>
              </a:spcAft>
              <a:defRPr/>
            </a:pPr>
            <a:r>
              <a:rPr lang="en-AU" b="1" dirty="0"/>
              <a:t>Speak- look at </a:t>
            </a:r>
            <a:r>
              <a:rPr lang="en-AU" b="1"/>
              <a:t>the young and kids </a:t>
            </a:r>
            <a:endParaRPr lang="en-AU" b="1" dirty="0"/>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“What about our language and the way we communicate?”</a:t>
            </a:r>
          </a:p>
          <a:p>
            <a:pPr eaLnBrk="1" fontAlgn="auto" hangingPunct="1">
              <a:spcBef>
                <a:spcPts val="0"/>
              </a:spcBef>
              <a:spcAft>
                <a:spcPts val="0"/>
              </a:spcAft>
              <a:defRPr/>
            </a:pPr>
            <a:endParaRPr lang="en-AU" b="1" dirty="0"/>
          </a:p>
          <a:p>
            <a:pPr lvl="1" eaLnBrk="1" fontAlgn="auto" hangingPunct="1">
              <a:spcBef>
                <a:spcPts val="0"/>
              </a:spcBef>
              <a:spcAft>
                <a:spcPts val="0"/>
              </a:spcAft>
              <a:buFont typeface="Arial" panose="020B0604020202020204" pitchFamily="34" charset="0"/>
              <a:buNone/>
              <a:defRPr/>
            </a:pPr>
            <a:r>
              <a:rPr lang="en-AU" b="1" dirty="0"/>
              <a:t>Activity:</a:t>
            </a:r>
          </a:p>
          <a:p>
            <a:pPr marL="628650" lvl="1" indent="-171450" eaLnBrk="1" fontAlgn="auto" hangingPunct="1">
              <a:spcBef>
                <a:spcPts val="0"/>
              </a:spcBef>
              <a:spcAft>
                <a:spcPts val="0"/>
              </a:spcAft>
              <a:buFont typeface="Arial" panose="020B0604020202020204" pitchFamily="34" charset="0"/>
              <a:buChar char="•"/>
              <a:defRPr/>
            </a:pPr>
            <a:r>
              <a:rPr lang="en-AU" dirty="0"/>
              <a:t>Direct the students to pair up – one person can’t speak, lip sync or make any noises, the other must cover their eyes so they can’t see their partner. No communication by touching either!</a:t>
            </a:r>
          </a:p>
          <a:p>
            <a:pPr marL="628650" lvl="1" indent="-171450" eaLnBrk="1" fontAlgn="auto" hangingPunct="1">
              <a:spcBef>
                <a:spcPts val="0"/>
              </a:spcBef>
              <a:spcAft>
                <a:spcPts val="0"/>
              </a:spcAft>
              <a:buFont typeface="Arial" panose="020B0604020202020204" pitchFamily="34" charset="0"/>
              <a:buChar char="•"/>
              <a:defRPr/>
            </a:pPr>
            <a:r>
              <a:rPr lang="en-AU" dirty="0"/>
              <a:t>Ask students to try and find out how they’re feeling today.</a:t>
            </a:r>
          </a:p>
          <a:p>
            <a:pPr lvl="1" eaLnBrk="1" fontAlgn="auto" hangingPunct="1">
              <a:spcBef>
                <a:spcPts val="0"/>
              </a:spcBef>
              <a:spcAft>
                <a:spcPts val="0"/>
              </a:spcAft>
              <a:buFont typeface="Arial" panose="020B0604020202020204" pitchFamily="34" charset="0"/>
              <a:buNone/>
              <a:defRPr/>
            </a:pPr>
            <a:endParaRPr lang="en-AU"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How did you find trying to communicate during that activity? Isn’t it hard to communicate without language? </a:t>
            </a:r>
          </a:p>
          <a:p>
            <a:pPr marL="628650" lvl="1" indent="-171450" eaLnBrk="1" fontAlgn="auto" hangingPunct="1">
              <a:spcBef>
                <a:spcPts val="0"/>
              </a:spcBef>
              <a:spcAft>
                <a:spcPts val="0"/>
              </a:spcAft>
              <a:buFont typeface="Arial" panose="020B0604020202020204" pitchFamily="34" charset="0"/>
              <a:buChar char="•"/>
              <a:defRPr/>
            </a:pPr>
            <a:r>
              <a:rPr lang="en-AU" dirty="0"/>
              <a:t>How important is it for people to be able to communicate with each other?</a:t>
            </a:r>
          </a:p>
          <a:p>
            <a:pPr marL="628650" lvl="1" indent="-171450" eaLnBrk="1" fontAlgn="auto" hangingPunct="1">
              <a:spcBef>
                <a:spcPts val="0"/>
              </a:spcBef>
              <a:spcAft>
                <a:spcPts val="0"/>
              </a:spcAft>
              <a:buFont typeface="Arial" panose="020B0604020202020204" pitchFamily="34" charset="0"/>
              <a:buChar char="•"/>
              <a:defRPr/>
            </a:pPr>
            <a:r>
              <a:rPr lang="en-AU" dirty="0"/>
              <a:t>Why is communication important?  What do you need communication for?</a:t>
            </a:r>
          </a:p>
          <a:p>
            <a:pPr marL="628650" lvl="1" indent="-171450" eaLnBrk="1" fontAlgn="auto" hangingPunct="1">
              <a:spcBef>
                <a:spcPts val="0"/>
              </a:spcBef>
              <a:spcAft>
                <a:spcPts val="0"/>
              </a:spcAft>
              <a:buFont typeface="Arial" panose="020B0604020202020204" pitchFamily="34" charset="0"/>
              <a:buChar char="•"/>
              <a:defRPr/>
            </a:pPr>
            <a:r>
              <a:rPr lang="en-AU" dirty="0"/>
              <a:t>Does anyone know how someone that is unable to speak could talk?</a:t>
            </a:r>
          </a:p>
          <a:p>
            <a:pPr marL="1085850" lvl="2" indent="-171450" eaLnBrk="1" fontAlgn="auto" hangingPunct="1">
              <a:spcBef>
                <a:spcPts val="0"/>
              </a:spcBef>
              <a:spcAft>
                <a:spcPts val="0"/>
              </a:spcAft>
              <a:buFont typeface="Arial" panose="020B0604020202020204" pitchFamily="34" charset="0"/>
              <a:buChar char="•"/>
              <a:defRPr/>
            </a:pPr>
            <a:r>
              <a:rPr lang="en-AU" dirty="0"/>
              <a:t>Where have you seen people communicating using their hands?</a:t>
            </a:r>
          </a:p>
          <a:p>
            <a:pPr marL="1085850" lvl="2" indent="-171450" eaLnBrk="1" fontAlgn="auto" hangingPunct="1">
              <a:spcBef>
                <a:spcPts val="0"/>
              </a:spcBef>
              <a:spcAft>
                <a:spcPts val="0"/>
              </a:spcAft>
              <a:buFont typeface="Arial" panose="020B0604020202020204" pitchFamily="34" charset="0"/>
              <a:buChar char="•"/>
              <a:defRPr/>
            </a:pPr>
            <a:r>
              <a:rPr lang="en-AU" dirty="0"/>
              <a:t>Does anyone know what that form of communication is called? Sign Language</a:t>
            </a:r>
          </a:p>
          <a:p>
            <a:pPr marL="628650" lvl="1" indent="-171450" eaLnBrk="1" fontAlgn="auto" hangingPunct="1">
              <a:spcBef>
                <a:spcPts val="0"/>
              </a:spcBef>
              <a:spcAft>
                <a:spcPts val="0"/>
              </a:spcAft>
              <a:buFont typeface="Arial" panose="020B0604020202020204" pitchFamily="34" charset="0"/>
              <a:buChar char="•"/>
              <a:defRPr/>
            </a:pPr>
            <a:r>
              <a:rPr lang="en-AU" dirty="0"/>
              <a:t>Does anyone know how someone with a vision impairment could read?</a:t>
            </a:r>
          </a:p>
          <a:p>
            <a:pPr marL="1085850" lvl="2" indent="-171450" eaLnBrk="1" fontAlgn="auto" hangingPunct="1">
              <a:spcBef>
                <a:spcPts val="0"/>
              </a:spcBef>
              <a:spcAft>
                <a:spcPts val="0"/>
              </a:spcAft>
              <a:buFont typeface="Arial" panose="020B0604020202020204" pitchFamily="34" charset="0"/>
              <a:buChar char="•"/>
              <a:defRPr/>
            </a:pPr>
            <a:r>
              <a:rPr lang="en-AU" dirty="0"/>
              <a:t>Where have you seen small raised dots like a subtitle in a movie?</a:t>
            </a:r>
          </a:p>
          <a:p>
            <a:pPr marL="1085850" lvl="2" indent="-171450" eaLnBrk="1" fontAlgn="auto" hangingPunct="1">
              <a:spcBef>
                <a:spcPts val="0"/>
              </a:spcBef>
              <a:spcAft>
                <a:spcPts val="0"/>
              </a:spcAft>
              <a:buFont typeface="Arial" panose="020B0604020202020204" pitchFamily="34" charset="0"/>
              <a:buChar char="•"/>
              <a:defRPr/>
            </a:pPr>
            <a:r>
              <a:rPr lang="en-AU" dirty="0"/>
              <a:t>Does anyone know what that form of communication is called? Braille</a:t>
            </a:r>
            <a:endParaRPr lang="en-AU" b="1" dirty="0"/>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b="1" dirty="0"/>
              <a:t>Segue out:</a:t>
            </a:r>
          </a:p>
          <a:p>
            <a:pPr marL="0" lvl="1" eaLnBrk="1" fontAlgn="auto" hangingPunct="1">
              <a:spcBef>
                <a:spcPts val="0"/>
              </a:spcBef>
              <a:spcAft>
                <a:spcPts val="0"/>
              </a:spcAft>
              <a:defRPr/>
            </a:pPr>
            <a:r>
              <a:rPr lang="en-AU" dirty="0"/>
              <a:t>“Communication is important – we need to try and make sure that no communication barriers limiting people.” </a:t>
            </a:r>
          </a:p>
          <a:p>
            <a:pPr eaLnBrk="1" fontAlgn="auto" hangingPunct="1">
              <a:spcBef>
                <a:spcPts val="0"/>
              </a:spcBef>
              <a:spcAft>
                <a:spcPts val="0"/>
              </a:spcAft>
              <a:defRPr/>
            </a:pPr>
            <a:endParaRPr lang="en-AU" dirty="0"/>
          </a:p>
          <a:p>
            <a:pPr eaLnBrk="1" fontAlgn="auto" hangingPunct="1">
              <a:spcBef>
                <a:spcPts val="0"/>
              </a:spcBef>
              <a:spcAft>
                <a:spcPts val="0"/>
              </a:spcAft>
              <a:defRPr/>
            </a:pPr>
            <a:endParaRPr lang="en-AU" dirty="0"/>
          </a:p>
          <a:p>
            <a:pPr eaLnBrk="1" fontAlgn="auto" hangingPunct="1">
              <a:spcBef>
                <a:spcPts val="0"/>
              </a:spcBef>
              <a:spcAft>
                <a:spcPts val="0"/>
              </a:spcAft>
              <a:defRPr/>
            </a:pPr>
            <a:endParaRPr lang="en-AU" dirty="0"/>
          </a:p>
        </p:txBody>
      </p:sp>
      <p:sp>
        <p:nvSpPr>
          <p:cNvPr id="44036" name="Slide Number Placeholder 3">
            <a:extLst>
              <a:ext uri="{FF2B5EF4-FFF2-40B4-BE49-F238E27FC236}">
                <a16:creationId xmlns:a16="http://schemas.microsoft.com/office/drawing/2014/main" id="{B31B564A-809C-6173-A918-7A0E95374F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F6F7A6-1A1B-4B6E-98F4-EC11699E69D7}" type="slidenum">
              <a:rPr lang="en-AU" altLang="en-US" smtClean="0">
                <a:latin typeface="Arial" panose="020B0604020202020204" pitchFamily="34" charset="0"/>
              </a:rPr>
              <a:pPr fontAlgn="base">
                <a:spcBef>
                  <a:spcPct val="0"/>
                </a:spcBef>
                <a:spcAft>
                  <a:spcPct val="0"/>
                </a:spcAft>
              </a:pPr>
              <a:t>18</a:t>
            </a:fld>
            <a:endParaRPr lang="en-AU"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C0D5A65-50E1-A8F7-8148-E4C03F652B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172574B-11BB-ACCE-F67A-3F57FEE8465B}"/>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“Now that we know a bit about the disability and our society and about attitudes, access, opportunities and communication, let’s work together to think of some ways we can remove barriers to people with a disability and how we can promote equality and inclusion.”</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How can someone who is visually impaired read? (Audiobooks, Braille, High Contrast Screens)</a:t>
            </a:r>
          </a:p>
          <a:p>
            <a:pPr marL="628650" lvl="1" indent="-171450" eaLnBrk="1" fontAlgn="auto" hangingPunct="1">
              <a:spcBef>
                <a:spcPts val="0"/>
              </a:spcBef>
              <a:spcAft>
                <a:spcPts val="0"/>
              </a:spcAft>
              <a:buFont typeface="Arial" panose="020B0604020202020204" pitchFamily="34" charset="0"/>
              <a:buChar char="•"/>
              <a:defRPr/>
            </a:pPr>
            <a:r>
              <a:rPr lang="en-AU" dirty="0"/>
              <a:t>How can someone who is hearing impaired understand others?  (Sign Language, Lip Reading, Hearing Aid, Cochlear Implant)</a:t>
            </a:r>
          </a:p>
          <a:p>
            <a:pPr marL="628650" lvl="1" indent="-171450" eaLnBrk="1" fontAlgn="auto" hangingPunct="1">
              <a:spcBef>
                <a:spcPts val="0"/>
              </a:spcBef>
              <a:spcAft>
                <a:spcPts val="0"/>
              </a:spcAft>
              <a:buFont typeface="Arial" panose="020B0604020202020204" pitchFamily="34" charset="0"/>
              <a:buChar char="•"/>
              <a:defRPr/>
            </a:pPr>
            <a:r>
              <a:rPr lang="en-AU" dirty="0"/>
              <a:t>How can someone who has speech difficulties ‘speak’?  (Assistive Communication Devices)</a:t>
            </a:r>
          </a:p>
          <a:p>
            <a:pPr marL="628650" lvl="1" indent="-171450" eaLnBrk="1" fontAlgn="auto" hangingPunct="1">
              <a:spcBef>
                <a:spcPts val="0"/>
              </a:spcBef>
              <a:spcAft>
                <a:spcPts val="0"/>
              </a:spcAft>
              <a:buFont typeface="Arial" panose="020B0604020202020204" pitchFamily="34" charset="0"/>
              <a:buChar char="•"/>
              <a:defRPr/>
            </a:pPr>
            <a:r>
              <a:rPr lang="en-AU" dirty="0"/>
              <a:t>What’s the main skill we’ve been working on developing today? Empathy.</a:t>
            </a:r>
          </a:p>
          <a:p>
            <a:pPr marL="628650" lvl="1" indent="-171450" eaLnBrk="1" fontAlgn="auto" hangingPunct="1">
              <a:spcBef>
                <a:spcPts val="0"/>
              </a:spcBef>
              <a:spcAft>
                <a:spcPts val="0"/>
              </a:spcAft>
              <a:buFont typeface="Arial" panose="020B0604020202020204" pitchFamily="34" charset="0"/>
              <a:buChar char="•"/>
              <a:defRPr/>
            </a:pPr>
            <a:r>
              <a:rPr lang="en-AU" dirty="0"/>
              <a:t>Who can tell me what they think empathy means?</a:t>
            </a:r>
          </a:p>
          <a:p>
            <a:pPr marL="628650" lvl="1" indent="-171450" eaLnBrk="1" fontAlgn="auto" hangingPunct="1">
              <a:spcBef>
                <a:spcPts val="0"/>
              </a:spcBef>
              <a:spcAft>
                <a:spcPts val="0"/>
              </a:spcAft>
              <a:buFont typeface="Arial" panose="020B0604020202020204" pitchFamily="34" charset="0"/>
              <a:buChar char="•"/>
              <a:defRPr/>
            </a:pPr>
            <a:r>
              <a:rPr lang="en-AU" dirty="0"/>
              <a:t>Why is it important for us to have empathy?</a:t>
            </a:r>
          </a:p>
          <a:p>
            <a:pPr marL="171450" indent="-171450" eaLnBrk="1" fontAlgn="auto" hangingPunct="1">
              <a:spcBef>
                <a:spcPts val="0"/>
              </a:spcBef>
              <a:spcAft>
                <a:spcPts val="0"/>
              </a:spcAft>
              <a:buFont typeface="Arial" panose="020B0604020202020204" pitchFamily="34" charset="0"/>
              <a:buChar char="•"/>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“There are plenty of ways we can remove the barriers to communication, we should start by thinking about all the things people can do, rather than what they can’t do.”</a:t>
            </a:r>
          </a:p>
        </p:txBody>
      </p:sp>
      <p:sp>
        <p:nvSpPr>
          <p:cNvPr id="46084" name="Slide Number Placeholder 3">
            <a:extLst>
              <a:ext uri="{FF2B5EF4-FFF2-40B4-BE49-F238E27FC236}">
                <a16:creationId xmlns:a16="http://schemas.microsoft.com/office/drawing/2014/main" id="{894C7BC5-79B0-1FB4-F681-50F897B3C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CB8D5F-6F02-45DE-A948-A195FDDFC38E}" type="slidenum">
              <a:rPr lang="en-AU" altLang="en-US" smtClean="0">
                <a:latin typeface="Arial" panose="020B0604020202020204" pitchFamily="34" charset="0"/>
              </a:rPr>
              <a:pPr fontAlgn="base">
                <a:spcBef>
                  <a:spcPct val="0"/>
                </a:spcBef>
                <a:spcAft>
                  <a:spcPct val="0"/>
                </a:spcAft>
              </a:pPr>
              <a:t>19</a:t>
            </a:fld>
            <a:endParaRPr lang="en-AU"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D6C9A9C-6C95-909E-308B-6C903ECF4A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836BDB2-DF65-8C7F-7330-E60C52D4243D}"/>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“Jack has learnt a lot about how the behaviour of people can have a big impact on others.  He knows he can make better decisions when it comes to how he treats other people and he can even teach his friends a thing or two next someone from school has some kind of impairment.”</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Activity:</a:t>
            </a:r>
          </a:p>
          <a:p>
            <a:pPr marL="628650" lvl="1" indent="-171450" eaLnBrk="1" fontAlgn="auto" hangingPunct="1">
              <a:spcBef>
                <a:spcPts val="0"/>
              </a:spcBef>
              <a:spcAft>
                <a:spcPts val="0"/>
              </a:spcAft>
              <a:buFont typeface="Arial" panose="020B0604020202020204" pitchFamily="34" charset="0"/>
              <a:buChar char="•"/>
              <a:defRPr/>
            </a:pPr>
            <a:r>
              <a:rPr lang="en-AU" dirty="0"/>
              <a:t>Facilitator to ask the students to think of some of the limiting barriers spoken about during the workshop (language, attitude, opportunities)</a:t>
            </a:r>
          </a:p>
          <a:p>
            <a:pPr marL="628650" lvl="1" indent="-171450" eaLnBrk="1" fontAlgn="auto" hangingPunct="1">
              <a:spcBef>
                <a:spcPts val="0"/>
              </a:spcBef>
              <a:spcAft>
                <a:spcPts val="0"/>
              </a:spcAft>
              <a:buFont typeface="Arial" panose="020B0604020202020204" pitchFamily="34" charset="0"/>
              <a:buChar char="•"/>
              <a:defRPr/>
            </a:pPr>
            <a:r>
              <a:rPr lang="en-AU" dirty="0"/>
              <a:t>Students to identify one thing they can do in their own lives to not be limiting with outer people.</a:t>
            </a:r>
          </a:p>
          <a:p>
            <a:pPr marL="628650" lvl="1" indent="-171450" eaLnBrk="1" fontAlgn="auto" hangingPunct="1">
              <a:spcBef>
                <a:spcPts val="0"/>
              </a:spcBef>
              <a:spcAft>
                <a:spcPts val="0"/>
              </a:spcAft>
              <a:buFont typeface="Arial" panose="020B0604020202020204" pitchFamily="34" charset="0"/>
              <a:buChar char="•"/>
              <a:defRPr/>
            </a:pPr>
            <a:r>
              <a:rPr lang="en-AU" dirty="0"/>
              <a:t>“What I want you do think about over the next week is one way that you can make sure that you are helping remove barriers rather than being a barrier.” </a:t>
            </a:r>
          </a:p>
          <a:p>
            <a:pPr marL="171450" indent="-171450" eaLnBrk="1" fontAlgn="auto" hangingPunct="1">
              <a:spcBef>
                <a:spcPts val="0"/>
              </a:spcBef>
              <a:spcAft>
                <a:spcPts val="0"/>
              </a:spcAft>
              <a:buFont typeface="Arial" panose="020B0604020202020204" pitchFamily="34" charset="0"/>
              <a:buChar char="•"/>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“I’ll see you guys next week - it’s been so great being here today with you guys!  Thanks so much be being great listeners.  Now, please give your attention back to your teacher.”</a:t>
            </a:r>
          </a:p>
          <a:p>
            <a:pPr eaLnBrk="1" fontAlgn="auto" hangingPunct="1">
              <a:spcBef>
                <a:spcPts val="0"/>
              </a:spcBef>
              <a:spcAft>
                <a:spcPts val="0"/>
              </a:spcAft>
              <a:defRPr/>
            </a:pPr>
            <a:endParaRPr lang="en-AU" dirty="0"/>
          </a:p>
        </p:txBody>
      </p:sp>
      <p:sp>
        <p:nvSpPr>
          <p:cNvPr id="48132" name="Slide Number Placeholder 3">
            <a:extLst>
              <a:ext uri="{FF2B5EF4-FFF2-40B4-BE49-F238E27FC236}">
                <a16:creationId xmlns:a16="http://schemas.microsoft.com/office/drawing/2014/main" id="{E8257DE3-56AD-6908-0826-F4B8763E67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EE6310-7D41-43E0-9B40-C67B9B45CB56}" type="slidenum">
              <a:rPr lang="en-AU" altLang="en-US" smtClean="0">
                <a:latin typeface="Arial" panose="020B0604020202020204" pitchFamily="34" charset="0"/>
              </a:rPr>
              <a:pPr fontAlgn="base">
                <a:spcBef>
                  <a:spcPct val="0"/>
                </a:spcBef>
                <a:spcAft>
                  <a:spcPct val="0"/>
                </a:spcAft>
              </a:pPr>
              <a:t>20</a:t>
            </a:fld>
            <a:endParaRPr lang="en-AU"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27579A8-F79A-AC6C-A648-84D551BB3F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4EC341AD-ABC1-4D1F-4B1B-D5F549E6C5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z="1000" b="1">
                <a:sym typeface="Wingdings" panose="05000000000000000000" pitchFamily="2" charset="2"/>
              </a:rPr>
              <a:t>N.B. Slide for facilitator training only. Please keep ‘hidden’ and DO NOT present to audiences. Always use the ‘SLIDE SHOW’ function with ‘Use Presenter View’ activated when in front of audiences.</a:t>
            </a:r>
            <a:endParaRPr lang="en-AU" altLang="en-US" sz="1000" b="1"/>
          </a:p>
          <a:p>
            <a:pPr eaLnBrk="1" hangingPunct="1">
              <a:spcBef>
                <a:spcPct val="0"/>
              </a:spcBef>
            </a:pPr>
            <a:endParaRPr lang="en-AU" altLang="en-US"/>
          </a:p>
        </p:txBody>
      </p:sp>
      <p:sp>
        <p:nvSpPr>
          <p:cNvPr id="12292" name="Slide Number Placeholder 3">
            <a:extLst>
              <a:ext uri="{FF2B5EF4-FFF2-40B4-BE49-F238E27FC236}">
                <a16:creationId xmlns:a16="http://schemas.microsoft.com/office/drawing/2014/main" id="{D86B2E45-80F3-6717-6661-7F1D43DA0FD8}"/>
              </a:ext>
            </a:extLst>
          </p:cNvPr>
          <p:cNvSpPr>
            <a:spLocks noGrp="1" noChangeArrowheads="1"/>
          </p:cNvSpPr>
          <p:nvPr>
            <p:ph type="sldNum" sz="quarter" idx="5"/>
          </p:nvPr>
        </p:nvSpPr>
        <p:spPr bwMode="auto">
          <a:xfrm>
            <a:off x="3816350" y="10236200"/>
            <a:ext cx="2919413"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1E8853-DA44-47AA-8CF1-87A344E18A19}" type="slidenum">
              <a:rPr lang="en-AU" altLang="en-US" smtClean="0">
                <a:latin typeface="Arial" panose="020B0604020202020204" pitchFamily="34" charset="0"/>
              </a:rPr>
              <a:pPr fontAlgn="base">
                <a:spcBef>
                  <a:spcPct val="0"/>
                </a:spcBef>
                <a:spcAft>
                  <a:spcPct val="0"/>
                </a:spcAft>
              </a:pPr>
              <a:t>2</a:t>
            </a:fld>
            <a:endParaRPr lang="en-AU"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4635196-6641-DCED-80F8-8DC4089FE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AF9A508-A1B2-4727-F232-71D31F6EB1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sym typeface="Wingdings" panose="05000000000000000000" pitchFamily="2" charset="2"/>
              </a:rPr>
              <a:t>N.B. Slide for facilitator training only. Please keep ‘hidden’ and DO NOT present to audiences. Always use the ‘SLIDE SHOW’ function with ‘Use Presenter View’ activated when in front of audiences.</a:t>
            </a:r>
            <a:endParaRPr lang="en-AU" altLang="en-US" b="1"/>
          </a:p>
          <a:p>
            <a:pPr eaLnBrk="1" hangingPunct="1"/>
            <a:endParaRPr lang="en-AU" altLang="en-US"/>
          </a:p>
        </p:txBody>
      </p:sp>
      <p:sp>
        <p:nvSpPr>
          <p:cNvPr id="14340" name="Slide Number Placeholder 3">
            <a:extLst>
              <a:ext uri="{FF2B5EF4-FFF2-40B4-BE49-F238E27FC236}">
                <a16:creationId xmlns:a16="http://schemas.microsoft.com/office/drawing/2014/main" id="{8AD50D72-07E9-E749-3BFA-590ADF6997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C08A3C-06E7-4F07-824E-14E4EFFE2F11}" type="slidenum">
              <a:rPr lang="en-AU" altLang="en-US" smtClean="0">
                <a:latin typeface="Arial" panose="020B0604020202020204" pitchFamily="34" charset="0"/>
              </a:rPr>
              <a:pPr fontAlgn="base">
                <a:spcBef>
                  <a:spcPct val="0"/>
                </a:spcBef>
                <a:spcAft>
                  <a:spcPct val="0"/>
                </a:spcAft>
              </a:pPr>
              <a:t>3</a:t>
            </a:fld>
            <a:endParaRPr lang="en-AU"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BCA83A0-8EC5-2FE1-DCDC-29E2C77FA4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E0BF6AC-E185-459E-E822-5452732A7B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sym typeface="Wingdings" panose="05000000000000000000" pitchFamily="2" charset="2"/>
              </a:rPr>
              <a:t>N.B. Slide for facilitator training only. Please keep ‘hidden’ and DO NOT present to audiences. Always use the ‘SLIDE SHOW’ function with ‘Use Presenter View’ activated when in front of audiences.</a:t>
            </a:r>
            <a:endParaRPr lang="en-AU" altLang="en-US" b="1"/>
          </a:p>
          <a:p>
            <a:pPr eaLnBrk="1" hangingPunct="1"/>
            <a:endParaRPr lang="en-AU" altLang="en-US"/>
          </a:p>
        </p:txBody>
      </p:sp>
      <p:sp>
        <p:nvSpPr>
          <p:cNvPr id="16388" name="Slide Number Placeholder 3">
            <a:extLst>
              <a:ext uri="{FF2B5EF4-FFF2-40B4-BE49-F238E27FC236}">
                <a16:creationId xmlns:a16="http://schemas.microsoft.com/office/drawing/2014/main" id="{E8405BCF-BB58-5A7F-3438-0433EAF500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F0F0A42-3C5C-42B5-91BB-127EE430EAFF}" type="slidenum">
              <a:rPr lang="en-AU" altLang="en-US" smtClean="0">
                <a:latin typeface="Arial" panose="020B0604020202020204" pitchFamily="34" charset="0"/>
              </a:rPr>
              <a:pPr fontAlgn="base">
                <a:spcBef>
                  <a:spcPct val="0"/>
                </a:spcBef>
                <a:spcAft>
                  <a:spcPct val="0"/>
                </a:spcAft>
              </a:pPr>
              <a:t>4</a:t>
            </a:fld>
            <a:endParaRPr lang="en-AU"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D172594-499D-1199-140E-F484BDAD31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D052FC63-3ABC-668F-E99C-648C5DAF9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sym typeface="Wingdings" panose="05000000000000000000" pitchFamily="2" charset="2"/>
              </a:rPr>
              <a:t>N.B. Slide for facilitator training only. Please keep ‘hidden’ and DO NOT present to audiences. Always use the ‘SLIDE SHOW’ function with ‘Use Presenter View’ activated when in front of audiences.</a:t>
            </a:r>
            <a:endParaRPr lang="en-AU" altLang="en-US" b="1"/>
          </a:p>
          <a:p>
            <a:pPr eaLnBrk="1" hangingPunct="1">
              <a:spcBef>
                <a:spcPct val="0"/>
              </a:spcBef>
            </a:pPr>
            <a:endParaRPr lang="en-AU" altLang="en-US"/>
          </a:p>
          <a:p>
            <a:pPr eaLnBrk="1" hangingPunct="1">
              <a:spcBef>
                <a:spcPct val="0"/>
              </a:spcBef>
            </a:pPr>
            <a:endParaRPr lang="en-AU" altLang="en-US"/>
          </a:p>
        </p:txBody>
      </p:sp>
      <p:sp>
        <p:nvSpPr>
          <p:cNvPr id="18436" name="Slide Number Placeholder 3">
            <a:extLst>
              <a:ext uri="{FF2B5EF4-FFF2-40B4-BE49-F238E27FC236}">
                <a16:creationId xmlns:a16="http://schemas.microsoft.com/office/drawing/2014/main" id="{7FF4BC75-E3D0-2DFA-F645-D314F55EA0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C557A75-159D-486F-9558-1DFEB46B9197}" type="slidenum">
              <a:rPr lang="en-AU" altLang="en-US" smtClean="0">
                <a:latin typeface="Arial" panose="020B0604020202020204" pitchFamily="34" charset="0"/>
              </a:rPr>
              <a:pPr fontAlgn="base">
                <a:spcBef>
                  <a:spcPct val="0"/>
                </a:spcBef>
                <a:spcAft>
                  <a:spcPct val="0"/>
                </a:spcAft>
              </a:pPr>
              <a:t>5</a:t>
            </a:fld>
            <a:endParaRPr lang="en-AU"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A2811CC-BB31-1C65-7B0F-6711480AEB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64C19C2-F3F0-DE6C-B9C7-8EE2084DC1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Pre-workshop conversation with teacher</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Logistics:</a:t>
            </a:r>
          </a:p>
          <a:p>
            <a:pPr marL="1166813" lvl="2" indent="-236538" eaLnBrk="1" hangingPunct="1">
              <a:spcBef>
                <a:spcPct val="0"/>
              </a:spcBef>
              <a:buFontTx/>
              <a:buChar char="•"/>
            </a:pPr>
            <a:r>
              <a:rPr lang="en-AU" altLang="en-US" sz="1000">
                <a:solidFill>
                  <a:srgbClr val="000000"/>
                </a:solidFill>
              </a:rPr>
              <a:t>Time: X minutes; from when until when</a:t>
            </a:r>
          </a:p>
          <a:p>
            <a:pPr marL="1166813" lvl="2" indent="-236538" eaLnBrk="1" hangingPunct="1">
              <a:spcBef>
                <a:spcPct val="0"/>
              </a:spcBef>
              <a:buFontTx/>
              <a:buChar char="•"/>
            </a:pPr>
            <a:r>
              <a:rPr lang="en-AU" altLang="en-US" sz="1000">
                <a:solidFill>
                  <a:srgbClr val="000000"/>
                </a:solidFill>
              </a:rPr>
              <a:t>Physical environment: Remove barriers; bring audience closer; all bags/distractions away</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Teacher assistance:</a:t>
            </a:r>
          </a:p>
          <a:p>
            <a:pPr marL="1166813" lvl="2" indent="-236538" eaLnBrk="1" hangingPunct="1">
              <a:spcBef>
                <a:spcPct val="0"/>
              </a:spcBef>
              <a:buFontTx/>
              <a:buChar char="•"/>
            </a:pPr>
            <a:r>
              <a:rPr lang="en-AU" altLang="en-US" sz="1000">
                <a:solidFill>
                  <a:srgbClr val="000000"/>
                </a:solidFill>
              </a:rPr>
              <a:t>Volunteers: Relate to the teacher that at several points in the workshop, we will want student volunteers to help out the front. We will call on the teacher at such times to recommend students who will be responsible enough to assist the facilitator in front of their classmates.</a:t>
            </a:r>
          </a:p>
          <a:p>
            <a:pPr marL="1166813" lvl="2" indent="-236538" eaLnBrk="1" hangingPunct="1">
              <a:spcBef>
                <a:spcPct val="0"/>
              </a:spcBef>
              <a:buFontTx/>
              <a:buChar char="•"/>
            </a:pPr>
            <a:r>
              <a:rPr lang="en-AU" altLang="en-US" sz="1000">
                <a:solidFill>
                  <a:srgbClr val="000000"/>
                </a:solidFill>
              </a:rPr>
              <a:t>Activities: Request that the teacher be ready to assist with behaviour management, in particular to ‘keep an eye on things’ at the back of the workshops space. In addition, relate that during any group work, it’d be great for the teacher to assist in the monitoring of students’ activities (e.g. in Stage 1B’s Party Games section).</a:t>
            </a:r>
          </a:p>
          <a:p>
            <a:pPr eaLnBrk="1" hangingPunct="1">
              <a:spcBef>
                <a:spcPct val="0"/>
              </a:spcBef>
            </a:pPr>
            <a:endParaRPr lang="en-AU" altLang="en-US" b="1"/>
          </a:p>
          <a:p>
            <a:pPr eaLnBrk="1" hangingPunct="1">
              <a:spcBef>
                <a:spcPct val="0"/>
              </a:spcBef>
            </a:pPr>
            <a:r>
              <a:rPr lang="en-AU" altLang="en-US" sz="1000">
                <a:solidFill>
                  <a:srgbClr val="000000"/>
                </a:solidFill>
              </a:rPr>
              <a:t>Introduction to the class</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Yourself: </a:t>
            </a:r>
          </a:p>
          <a:p>
            <a:pPr marL="1166813" lvl="2" indent="-236538" eaLnBrk="1" hangingPunct="1">
              <a:spcBef>
                <a:spcPct val="0"/>
              </a:spcBef>
              <a:buFontTx/>
              <a:buChar char="•"/>
            </a:pPr>
            <a:r>
              <a:rPr lang="en-AU" altLang="en-US" sz="1000">
                <a:solidFill>
                  <a:srgbClr val="000000"/>
                </a:solidFill>
              </a:rPr>
              <a:t>Name</a:t>
            </a:r>
          </a:p>
          <a:p>
            <a:pPr marL="1166813" lvl="2" indent="-236538" eaLnBrk="1" hangingPunct="1">
              <a:spcBef>
                <a:spcPct val="0"/>
              </a:spcBef>
              <a:buFontTx/>
              <a:buChar char="•"/>
            </a:pPr>
            <a:r>
              <a:rPr lang="en-AU" altLang="en-US" sz="1000">
                <a:solidFill>
                  <a:srgbClr val="000000"/>
                </a:solidFill>
              </a:rPr>
              <a:t>Program: Just Like You! – we visit schools all across Sydney to talk about disability awareness.</a:t>
            </a:r>
          </a:p>
          <a:p>
            <a:pPr marL="1166813" lvl="2" indent="-236538" eaLnBrk="1" hangingPunct="1">
              <a:spcBef>
                <a:spcPct val="0"/>
              </a:spcBef>
              <a:buFontTx/>
              <a:buChar char="•"/>
            </a:pPr>
            <a:r>
              <a:rPr lang="en-AU" altLang="en-US" sz="1000">
                <a:solidFill>
                  <a:srgbClr val="000000"/>
                </a:solidFill>
              </a:rPr>
              <a:t>Disability:  &lt;&lt;Insert facilitator’s own self-intro here: keep brief!&gt;&gt; Example: “You might have noticed that I’m in a wheelchair.  That’s because I have a disability called cerebral palsy.  We’ll talk a bit more about that next week, but for now, all you have to know is that even though I need a wheelchair to get around, I’m just like you guys!  I love pizza and watching Transformers and playing with my dog.”</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Workshop set-up:</a:t>
            </a:r>
          </a:p>
          <a:p>
            <a:pPr marL="1166813" lvl="2" indent="-236538" eaLnBrk="1" hangingPunct="1">
              <a:spcBef>
                <a:spcPct val="0"/>
              </a:spcBef>
              <a:buFontTx/>
              <a:buChar char="•"/>
            </a:pPr>
            <a:r>
              <a:rPr lang="en-AU" altLang="en-US" sz="1000">
                <a:solidFill>
                  <a:srgbClr val="000000"/>
                </a:solidFill>
              </a:rPr>
              <a:t>Stage 1.1 – a discussion about how we are all people, no matter what we look like, where we come from, or what disabilities we might have.</a:t>
            </a:r>
          </a:p>
          <a:p>
            <a:pPr marL="1166813" lvl="2" indent="-236538" eaLnBrk="1" hangingPunct="1">
              <a:spcBef>
                <a:spcPct val="0"/>
              </a:spcBef>
              <a:buFontTx/>
              <a:buChar char="•"/>
            </a:pPr>
            <a:r>
              <a:rPr lang="en-AU" altLang="en-US" sz="1000">
                <a:solidFill>
                  <a:srgbClr val="000000"/>
                </a:solidFill>
              </a:rPr>
              <a:t>Set behavioural expectations (i.e. Today’s a conversation, school standards…)</a:t>
            </a:r>
          </a:p>
          <a:p>
            <a:pPr marL="1166813" lvl="2" indent="-236538" eaLnBrk="1" hangingPunct="1">
              <a:spcBef>
                <a:spcPct val="0"/>
              </a:spcBef>
              <a:buFontTx/>
              <a:buChar char="•"/>
            </a:pPr>
            <a:endParaRPr lang="en-AU" altLang="en-US" sz="1000">
              <a:solidFill>
                <a:srgbClr val="000000"/>
              </a:solidFill>
            </a:endParaRPr>
          </a:p>
          <a:p>
            <a:pPr marL="693738" lvl="1" indent="-236538" eaLnBrk="1" hangingPunct="1">
              <a:spcBef>
                <a:spcPct val="0"/>
              </a:spcBef>
              <a:buFontTx/>
              <a:buChar char="•"/>
            </a:pPr>
            <a:endParaRPr lang="en-AU" altLang="en-US" sz="1000">
              <a:solidFill>
                <a:srgbClr val="000000"/>
              </a:solidFill>
            </a:endParaRPr>
          </a:p>
          <a:p>
            <a:pPr eaLnBrk="1" hangingPunct="1">
              <a:spcBef>
                <a:spcPct val="0"/>
              </a:spcBef>
            </a:pPr>
            <a:r>
              <a:rPr lang="en-AU" altLang="en-US" b="1"/>
              <a:t>Segue out:</a:t>
            </a:r>
          </a:p>
          <a:p>
            <a:pPr eaLnBrk="1" hangingPunct="1">
              <a:spcBef>
                <a:spcPct val="0"/>
              </a:spcBef>
            </a:pPr>
            <a:r>
              <a:rPr lang="en-AU" altLang="en-US"/>
              <a:t>“Today, we are not going to be talking about me - we are going to talk about a friend of mine…”</a:t>
            </a:r>
          </a:p>
          <a:p>
            <a:pPr eaLnBrk="1" hangingPunct="1">
              <a:spcBef>
                <a:spcPct val="0"/>
              </a:spcBef>
            </a:pPr>
            <a:endParaRPr lang="en-AU" altLang="en-US"/>
          </a:p>
          <a:p>
            <a:pPr eaLnBrk="1" hangingPunct="1">
              <a:spcBef>
                <a:spcPct val="0"/>
              </a:spcBef>
            </a:pPr>
            <a:endParaRPr lang="en-AU" altLang="en-US"/>
          </a:p>
          <a:p>
            <a:pPr eaLnBrk="1" hangingPunct="1">
              <a:spcBef>
                <a:spcPct val="0"/>
              </a:spcBef>
            </a:pPr>
            <a:endParaRPr lang="en-AU" altLang="en-US"/>
          </a:p>
        </p:txBody>
      </p:sp>
      <p:sp>
        <p:nvSpPr>
          <p:cNvPr id="20484" name="Slide Number Placeholder 3">
            <a:extLst>
              <a:ext uri="{FF2B5EF4-FFF2-40B4-BE49-F238E27FC236}">
                <a16:creationId xmlns:a16="http://schemas.microsoft.com/office/drawing/2014/main" id="{0A767577-DFB5-0675-71DF-82DFA884DE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A3DD90-9B70-48E2-BD7D-5A828B19DEBC}" type="slidenum">
              <a:rPr lang="en-AU" altLang="en-US" smtClean="0">
                <a:latin typeface="Arial" panose="020B0604020202020204" pitchFamily="34" charset="0"/>
              </a:rPr>
              <a:pPr fontAlgn="base">
                <a:spcBef>
                  <a:spcPct val="0"/>
                </a:spcBef>
                <a:spcAft>
                  <a:spcPct val="0"/>
                </a:spcAft>
              </a:pPr>
              <a:t>6</a:t>
            </a:fld>
            <a:endParaRPr lang="en-AU"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E781DBC-2EE2-D1FD-B449-0A133C5497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1291EC3-1C12-8493-133F-00A6EBD45C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Pre-workshop conversation with teacher</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Logistics:</a:t>
            </a:r>
          </a:p>
          <a:p>
            <a:pPr marL="1166813" lvl="2" indent="-236538" eaLnBrk="1" hangingPunct="1">
              <a:spcBef>
                <a:spcPct val="0"/>
              </a:spcBef>
              <a:buFontTx/>
              <a:buChar char="•"/>
            </a:pPr>
            <a:r>
              <a:rPr lang="en-AU" altLang="en-US" sz="1000">
                <a:solidFill>
                  <a:srgbClr val="000000"/>
                </a:solidFill>
              </a:rPr>
              <a:t>Time: X minutes; from when until when</a:t>
            </a:r>
          </a:p>
          <a:p>
            <a:pPr marL="1166813" lvl="2" indent="-236538" eaLnBrk="1" hangingPunct="1">
              <a:spcBef>
                <a:spcPct val="0"/>
              </a:spcBef>
              <a:buFontTx/>
              <a:buChar char="•"/>
            </a:pPr>
            <a:r>
              <a:rPr lang="en-AU" altLang="en-US" sz="1000">
                <a:solidFill>
                  <a:srgbClr val="000000"/>
                </a:solidFill>
              </a:rPr>
              <a:t>Physical environment: Remove barriers; bring audience closer; all bags/distractions away</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Teacher assistance:</a:t>
            </a:r>
          </a:p>
          <a:p>
            <a:pPr marL="1166813" lvl="2" indent="-236538" eaLnBrk="1" hangingPunct="1">
              <a:spcBef>
                <a:spcPct val="0"/>
              </a:spcBef>
              <a:buFontTx/>
              <a:buChar char="•"/>
            </a:pPr>
            <a:r>
              <a:rPr lang="en-AU" altLang="en-US" sz="1000">
                <a:solidFill>
                  <a:srgbClr val="000000"/>
                </a:solidFill>
              </a:rPr>
              <a:t>Volunteers: Relate to the teacher that at several points in the workshop, we will want student volunteers to help out the front. We will call on the teacher at such times to recommend students who will be responsible enough to assist the facilitator in front of their classmates.</a:t>
            </a:r>
          </a:p>
          <a:p>
            <a:pPr marL="1166813" lvl="2" indent="-236538" eaLnBrk="1" hangingPunct="1">
              <a:spcBef>
                <a:spcPct val="0"/>
              </a:spcBef>
              <a:buFontTx/>
              <a:buChar char="•"/>
            </a:pPr>
            <a:r>
              <a:rPr lang="en-AU" altLang="en-US" sz="1000">
                <a:solidFill>
                  <a:srgbClr val="000000"/>
                </a:solidFill>
              </a:rPr>
              <a:t>Activities: Request that the teacher be ready to assist with behaviour management, in particular to ‘keep an eye on things’ at the back of the workshops space. In addition, relate that during any group work, it’d be great for the teacher to assist in the monitoring of students’ activities (e.g. in Stage 1B’s Party Games section).</a:t>
            </a:r>
          </a:p>
          <a:p>
            <a:pPr eaLnBrk="1" hangingPunct="1">
              <a:spcBef>
                <a:spcPct val="0"/>
              </a:spcBef>
            </a:pPr>
            <a:endParaRPr lang="en-AU" altLang="en-US" b="1"/>
          </a:p>
          <a:p>
            <a:pPr eaLnBrk="1" hangingPunct="1">
              <a:spcBef>
                <a:spcPct val="0"/>
              </a:spcBef>
            </a:pPr>
            <a:r>
              <a:rPr lang="en-AU" altLang="en-US" sz="1000">
                <a:solidFill>
                  <a:srgbClr val="000000"/>
                </a:solidFill>
              </a:rPr>
              <a:t>Introduction to the class</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Yourself: </a:t>
            </a:r>
          </a:p>
          <a:p>
            <a:pPr marL="1166813" lvl="2" indent="-236538" eaLnBrk="1" hangingPunct="1">
              <a:spcBef>
                <a:spcPct val="0"/>
              </a:spcBef>
              <a:buFontTx/>
              <a:buChar char="•"/>
            </a:pPr>
            <a:r>
              <a:rPr lang="en-AU" altLang="en-US" sz="1000">
                <a:solidFill>
                  <a:srgbClr val="000000"/>
                </a:solidFill>
              </a:rPr>
              <a:t>Name</a:t>
            </a:r>
          </a:p>
          <a:p>
            <a:pPr marL="1166813" lvl="2" indent="-236538" eaLnBrk="1" hangingPunct="1">
              <a:spcBef>
                <a:spcPct val="0"/>
              </a:spcBef>
              <a:buFontTx/>
              <a:buChar char="•"/>
            </a:pPr>
            <a:r>
              <a:rPr lang="en-AU" altLang="en-US" sz="1000">
                <a:solidFill>
                  <a:srgbClr val="000000"/>
                </a:solidFill>
              </a:rPr>
              <a:t>Program: Just Like You! – we visit schools all across Sydney to talk about disability awareness.</a:t>
            </a:r>
          </a:p>
          <a:p>
            <a:pPr marL="1166813" lvl="2" indent="-236538" eaLnBrk="1" hangingPunct="1">
              <a:spcBef>
                <a:spcPct val="0"/>
              </a:spcBef>
              <a:buFontTx/>
              <a:buChar char="•"/>
            </a:pPr>
            <a:r>
              <a:rPr lang="en-AU" altLang="en-US" sz="1000">
                <a:solidFill>
                  <a:srgbClr val="000000"/>
                </a:solidFill>
              </a:rPr>
              <a:t>Disability:  &lt;&lt;Insert facilitator’s own self-intro here: keep brief!&gt;&gt; Example: “You might have noticed that I’m in a wheelchair.  That’s because I have a disability called cerebral palsy.  We’ll talk a bit more about that next week, but for now, all you have to know is that even though I need a wheelchair to get around, I’m just like you guys!  I love pizza and watching Transformers and playing with my dog.”</a:t>
            </a:r>
          </a:p>
          <a:p>
            <a:pPr marL="693738" lvl="1" indent="-236538" eaLnBrk="1" hangingPunct="1">
              <a:spcBef>
                <a:spcPct val="0"/>
              </a:spcBef>
              <a:buFont typeface="Calibri Light" panose="020F0302020204030204" pitchFamily="34" charset="0"/>
              <a:buAutoNum type="arabicPeriod"/>
            </a:pPr>
            <a:r>
              <a:rPr lang="en-AU" altLang="en-US" sz="1000">
                <a:solidFill>
                  <a:srgbClr val="000000"/>
                </a:solidFill>
              </a:rPr>
              <a:t>Workshop set-up:</a:t>
            </a:r>
          </a:p>
          <a:p>
            <a:pPr marL="1166813" lvl="2" indent="-236538" eaLnBrk="1" hangingPunct="1">
              <a:spcBef>
                <a:spcPct val="0"/>
              </a:spcBef>
              <a:buFontTx/>
              <a:buChar char="•"/>
            </a:pPr>
            <a:r>
              <a:rPr lang="en-AU" altLang="en-US" sz="1000">
                <a:solidFill>
                  <a:srgbClr val="000000"/>
                </a:solidFill>
              </a:rPr>
              <a:t>Stage 1.1 – a discussion about how we are all people, no matter what we look like, where we come from, or what disabilities we might have.</a:t>
            </a:r>
          </a:p>
          <a:p>
            <a:pPr marL="1166813" lvl="2" indent="-236538" eaLnBrk="1" hangingPunct="1">
              <a:spcBef>
                <a:spcPct val="0"/>
              </a:spcBef>
              <a:buFontTx/>
              <a:buChar char="•"/>
            </a:pPr>
            <a:r>
              <a:rPr lang="en-AU" altLang="en-US" sz="1000">
                <a:solidFill>
                  <a:srgbClr val="000000"/>
                </a:solidFill>
              </a:rPr>
              <a:t>Set behavioural expectations (i.e. Today’s a conversation, school standards…)</a:t>
            </a:r>
          </a:p>
          <a:p>
            <a:pPr marL="1166813" lvl="2" indent="-236538" eaLnBrk="1" hangingPunct="1">
              <a:spcBef>
                <a:spcPct val="0"/>
              </a:spcBef>
              <a:buFontTx/>
              <a:buChar char="•"/>
            </a:pPr>
            <a:endParaRPr lang="en-AU" altLang="en-US" sz="1000">
              <a:solidFill>
                <a:srgbClr val="000000"/>
              </a:solidFill>
            </a:endParaRPr>
          </a:p>
          <a:p>
            <a:pPr marL="693738" lvl="1" indent="-236538" eaLnBrk="1" hangingPunct="1">
              <a:spcBef>
                <a:spcPct val="0"/>
              </a:spcBef>
              <a:buFontTx/>
              <a:buChar char="•"/>
            </a:pPr>
            <a:endParaRPr lang="en-AU" altLang="en-US" sz="1000">
              <a:solidFill>
                <a:srgbClr val="000000"/>
              </a:solidFill>
            </a:endParaRPr>
          </a:p>
          <a:p>
            <a:pPr eaLnBrk="1" hangingPunct="1">
              <a:spcBef>
                <a:spcPct val="0"/>
              </a:spcBef>
            </a:pPr>
            <a:r>
              <a:rPr lang="en-AU" altLang="en-US" b="1"/>
              <a:t>Segue out:</a:t>
            </a:r>
          </a:p>
          <a:p>
            <a:pPr eaLnBrk="1" hangingPunct="1">
              <a:spcBef>
                <a:spcPct val="0"/>
              </a:spcBef>
            </a:pPr>
            <a:r>
              <a:rPr lang="en-AU" altLang="en-US"/>
              <a:t>“Today, we are not going to be talking about me - we are going to talk about a friend of mine…”</a:t>
            </a:r>
          </a:p>
          <a:p>
            <a:pPr eaLnBrk="1" hangingPunct="1">
              <a:spcBef>
                <a:spcPct val="0"/>
              </a:spcBef>
            </a:pPr>
            <a:endParaRPr lang="en-AU" altLang="en-US"/>
          </a:p>
          <a:p>
            <a:pPr eaLnBrk="1" hangingPunct="1">
              <a:spcBef>
                <a:spcPct val="0"/>
              </a:spcBef>
            </a:pPr>
            <a:endParaRPr lang="en-AU" altLang="en-US"/>
          </a:p>
          <a:p>
            <a:pPr eaLnBrk="1" hangingPunct="1">
              <a:spcBef>
                <a:spcPct val="0"/>
              </a:spcBef>
            </a:pPr>
            <a:endParaRPr lang="en-AU" altLang="en-US"/>
          </a:p>
        </p:txBody>
      </p:sp>
      <p:sp>
        <p:nvSpPr>
          <p:cNvPr id="23556" name="Slide Number Placeholder 3">
            <a:extLst>
              <a:ext uri="{FF2B5EF4-FFF2-40B4-BE49-F238E27FC236}">
                <a16:creationId xmlns:a16="http://schemas.microsoft.com/office/drawing/2014/main" id="{410D83B0-794F-0626-D985-F707A2441C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B43D65-1420-4A6D-8F26-4C0D854920DA}" type="slidenum">
              <a:rPr lang="en-AU" altLang="en-US" smtClean="0">
                <a:latin typeface="Arial" panose="020B0604020202020204" pitchFamily="34" charset="0"/>
              </a:rPr>
              <a:pPr fontAlgn="base">
                <a:spcBef>
                  <a:spcPct val="0"/>
                </a:spcBef>
                <a:spcAft>
                  <a:spcPct val="0"/>
                </a:spcAft>
              </a:pPr>
              <a:t>8</a:t>
            </a:fld>
            <a:endParaRPr lang="en-AU"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454508C-2F35-AD98-160A-2BA1895CD4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67AD5DD-CBEF-CC25-394F-016C376A7832}"/>
              </a:ext>
            </a:extLst>
          </p:cNvPr>
          <p:cNvSpPr>
            <a:spLocks noGrp="1"/>
          </p:cNvSpPr>
          <p:nvPr>
            <p:ph type="body" idx="1"/>
          </p:nvPr>
        </p:nvSpPr>
        <p:spPr/>
        <p:txBody>
          <a:bodyPr/>
          <a:lstStyle/>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“I’d like you guys to meet someone just like you.”</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Story:</a:t>
            </a:r>
          </a:p>
          <a:p>
            <a:pPr marL="628650" lvl="1" indent="-171450" eaLnBrk="1" fontAlgn="auto" hangingPunct="1">
              <a:spcBef>
                <a:spcPts val="0"/>
              </a:spcBef>
              <a:spcAft>
                <a:spcPts val="0"/>
              </a:spcAft>
              <a:buFont typeface="Arial" panose="020B0604020202020204" pitchFamily="34" charset="0"/>
              <a:buChar char="•"/>
              <a:defRPr/>
            </a:pPr>
            <a:r>
              <a:rPr lang="en-AU" dirty="0"/>
              <a:t>This is Jack – he’s in Grade 5-6 and he goes to school just like you guys.</a:t>
            </a:r>
          </a:p>
          <a:p>
            <a:pPr marL="628650" lvl="1" indent="-171450" eaLnBrk="1" fontAlgn="auto" hangingPunct="1">
              <a:spcBef>
                <a:spcPts val="0"/>
              </a:spcBef>
              <a:spcAft>
                <a:spcPts val="0"/>
              </a:spcAft>
              <a:buFont typeface="Arial" panose="020B0604020202020204" pitchFamily="34" charset="0"/>
              <a:buChar char="•"/>
              <a:defRPr/>
            </a:pPr>
            <a:r>
              <a:rPr lang="en-AU" dirty="0"/>
              <a:t>He loves the colour black and Minecraft and playing the piano.</a:t>
            </a:r>
          </a:p>
          <a:p>
            <a:pPr marL="628650" lvl="1" indent="-171450" eaLnBrk="1" fontAlgn="auto" hangingPunct="1">
              <a:spcBef>
                <a:spcPts val="0"/>
              </a:spcBef>
              <a:spcAft>
                <a:spcPts val="0"/>
              </a:spcAft>
              <a:buFont typeface="Arial" panose="020B0604020202020204" pitchFamily="34" charset="0"/>
              <a:buChar char="•"/>
              <a:defRPr/>
            </a:pPr>
            <a:r>
              <a:rPr lang="en-AU" dirty="0"/>
              <a:t>While he was running down some stairs, Jack fell and broke his leg.</a:t>
            </a:r>
          </a:p>
          <a:p>
            <a:pPr marL="628650" lvl="1" indent="-171450" eaLnBrk="1" fontAlgn="auto" hangingPunct="1">
              <a:spcBef>
                <a:spcPts val="0"/>
              </a:spcBef>
              <a:spcAft>
                <a:spcPts val="0"/>
              </a:spcAft>
              <a:buFont typeface="Arial" panose="020B0604020202020204" pitchFamily="34" charset="0"/>
              <a:buChar char="•"/>
              <a:defRPr/>
            </a:pPr>
            <a:endParaRPr lang="en-AU"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Has anyone here ever broken an arm or a leg or any other bones before?</a:t>
            </a:r>
          </a:p>
          <a:p>
            <a:pPr marL="1085850" lvl="2" indent="-171450" eaLnBrk="1" fontAlgn="auto" hangingPunct="1">
              <a:spcBef>
                <a:spcPts val="0"/>
              </a:spcBef>
              <a:spcAft>
                <a:spcPts val="0"/>
              </a:spcAft>
              <a:buFont typeface="Arial" panose="020B0604020202020204" pitchFamily="34" charset="0"/>
              <a:buChar char="•"/>
              <a:defRPr/>
            </a:pPr>
            <a:r>
              <a:rPr lang="en-AU" dirty="0"/>
              <a:t>Did you have to get a cast?</a:t>
            </a:r>
          </a:p>
          <a:p>
            <a:pPr marL="1085850" lvl="2" indent="-171450" eaLnBrk="1" fontAlgn="auto" hangingPunct="1">
              <a:spcBef>
                <a:spcPts val="0"/>
              </a:spcBef>
              <a:spcAft>
                <a:spcPts val="0"/>
              </a:spcAft>
              <a:buFont typeface="Arial" panose="020B0604020202020204" pitchFamily="34" charset="0"/>
              <a:buChar char="•"/>
              <a:defRPr/>
            </a:pPr>
            <a:r>
              <a:rPr lang="en-AU" dirty="0"/>
              <a:t>Has anyone ever had to use crutches or a wheelchair? </a:t>
            </a:r>
          </a:p>
          <a:p>
            <a:pPr marL="628650" lvl="1" indent="-171450" eaLnBrk="1" fontAlgn="auto" hangingPunct="1">
              <a:spcBef>
                <a:spcPts val="0"/>
              </a:spcBef>
              <a:spcAft>
                <a:spcPts val="0"/>
              </a:spcAft>
              <a:buFont typeface="Arial" panose="020B0604020202020204" pitchFamily="34" charset="0"/>
              <a:buChar char="•"/>
              <a:defRPr/>
            </a:pPr>
            <a:r>
              <a:rPr lang="en-AU" dirty="0"/>
              <a:t>How did people treat you? </a:t>
            </a:r>
          </a:p>
          <a:p>
            <a:pPr marL="1085850" lvl="2" indent="-171450" eaLnBrk="1" fontAlgn="auto" hangingPunct="1">
              <a:spcBef>
                <a:spcPts val="0"/>
              </a:spcBef>
              <a:spcAft>
                <a:spcPts val="0"/>
              </a:spcAft>
              <a:buFont typeface="Arial" panose="020B0604020202020204" pitchFamily="34" charset="0"/>
              <a:buChar char="•"/>
              <a:defRPr/>
            </a:pPr>
            <a:r>
              <a:rPr lang="en-AU" dirty="0"/>
              <a:t>Was that different to the way they usually treated you?</a:t>
            </a:r>
          </a:p>
          <a:p>
            <a:pPr marL="628650" lvl="1" indent="-171450" eaLnBrk="1" fontAlgn="auto" hangingPunct="1">
              <a:spcBef>
                <a:spcPts val="0"/>
              </a:spcBef>
              <a:spcAft>
                <a:spcPts val="0"/>
              </a:spcAft>
              <a:buFont typeface="Arial" panose="020B0604020202020204" pitchFamily="34" charset="0"/>
              <a:buChar char="•"/>
              <a:defRPr/>
            </a:pPr>
            <a:r>
              <a:rPr lang="en-AU" dirty="0"/>
              <a:t>How were you able to participate in games and other activities?</a:t>
            </a:r>
          </a:p>
          <a:p>
            <a:pPr marL="1085850" lvl="2" indent="-171450" eaLnBrk="1" fontAlgn="auto" hangingPunct="1">
              <a:spcBef>
                <a:spcPts val="0"/>
              </a:spcBef>
              <a:spcAft>
                <a:spcPts val="0"/>
              </a:spcAft>
              <a:buFont typeface="Arial" panose="020B0604020202020204" pitchFamily="34" charset="0"/>
              <a:buChar char="•"/>
              <a:defRPr/>
            </a:pPr>
            <a:r>
              <a:rPr lang="en-AU" dirty="0"/>
              <a:t>Did you get left out at all? </a:t>
            </a:r>
          </a:p>
          <a:p>
            <a:pPr marL="1085850" lvl="2" indent="-171450" eaLnBrk="1" fontAlgn="auto" hangingPunct="1">
              <a:spcBef>
                <a:spcPts val="0"/>
              </a:spcBef>
              <a:spcAft>
                <a:spcPts val="0"/>
              </a:spcAft>
              <a:buFont typeface="Arial" panose="020B0604020202020204" pitchFamily="34" charset="0"/>
              <a:buChar char="•"/>
              <a:defRPr/>
            </a:pPr>
            <a:r>
              <a:rPr lang="en-AU" dirty="0"/>
              <a:t>Did you feel put down?</a:t>
            </a:r>
          </a:p>
          <a:p>
            <a:pPr marL="1085850" lvl="2" indent="-171450" eaLnBrk="1" fontAlgn="auto" hangingPunct="1">
              <a:spcBef>
                <a:spcPts val="0"/>
              </a:spcBef>
              <a:spcAft>
                <a:spcPts val="0"/>
              </a:spcAft>
              <a:buFont typeface="Arial" panose="020B0604020202020204" pitchFamily="34" charset="0"/>
              <a:buChar char="•"/>
              <a:defRPr/>
            </a:pPr>
            <a:r>
              <a:rPr lang="en-AU" dirty="0"/>
              <a:t>Did you feel like you were a problem rather than a person?</a:t>
            </a:r>
          </a:p>
          <a:p>
            <a:pPr marL="628650" lvl="1" indent="-171450" eaLnBrk="1" fontAlgn="auto" hangingPunct="1">
              <a:spcBef>
                <a:spcPts val="0"/>
              </a:spcBef>
              <a:spcAft>
                <a:spcPts val="0"/>
              </a:spcAft>
              <a:buFont typeface="Arial" panose="020B0604020202020204" pitchFamily="34" charset="0"/>
              <a:buChar char="•"/>
              <a:defRPr/>
            </a:pPr>
            <a:r>
              <a:rPr lang="en-AU" dirty="0"/>
              <a:t>How did the way people treat you change? </a:t>
            </a:r>
          </a:p>
          <a:p>
            <a:pPr marL="1085850" lvl="2" indent="-171450" eaLnBrk="1" fontAlgn="auto" hangingPunct="1">
              <a:spcBef>
                <a:spcPts val="0"/>
              </a:spcBef>
              <a:spcAft>
                <a:spcPts val="0"/>
              </a:spcAft>
              <a:buFont typeface="Arial" panose="020B0604020202020204" pitchFamily="34" charset="0"/>
              <a:buChar char="•"/>
              <a:defRPr/>
            </a:pPr>
            <a:r>
              <a:rPr lang="en-AU" dirty="0"/>
              <a:t>Did you feel left out or excluded?</a:t>
            </a:r>
          </a:p>
          <a:p>
            <a:pPr marL="1085850" lvl="2" indent="-171450" eaLnBrk="1" fontAlgn="auto" hangingPunct="1">
              <a:spcBef>
                <a:spcPts val="0"/>
              </a:spcBef>
              <a:spcAft>
                <a:spcPts val="0"/>
              </a:spcAft>
              <a:buFont typeface="Arial" panose="020B0604020202020204" pitchFamily="34" charset="0"/>
              <a:buChar char="•"/>
              <a:defRPr/>
            </a:pPr>
            <a:r>
              <a:rPr lang="en-AU" dirty="0"/>
              <a:t>Did you ever feel like you were a hassle?</a:t>
            </a:r>
          </a:p>
          <a:p>
            <a:pPr eaLnBrk="1" fontAlgn="auto" hangingPunct="1">
              <a:spcBef>
                <a:spcPts val="0"/>
              </a:spcBef>
              <a:spcAft>
                <a:spcPts val="0"/>
              </a:spcAft>
              <a:defRPr/>
            </a:pPr>
            <a:endParaRPr lang="en-AU"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“Who hasn’t had a broken leg before?  What do you think it might be like? Let’s find out with a quick game!”</a:t>
            </a:r>
          </a:p>
          <a:p>
            <a:pPr eaLnBrk="1" fontAlgn="auto" hangingPunct="1">
              <a:spcBef>
                <a:spcPts val="0"/>
              </a:spcBef>
              <a:spcAft>
                <a:spcPts val="0"/>
              </a:spcAft>
              <a:defRPr/>
            </a:pPr>
            <a:endParaRPr lang="en-AU" dirty="0"/>
          </a:p>
        </p:txBody>
      </p:sp>
      <p:sp>
        <p:nvSpPr>
          <p:cNvPr id="25604" name="Slide Number Placeholder 3">
            <a:extLst>
              <a:ext uri="{FF2B5EF4-FFF2-40B4-BE49-F238E27FC236}">
                <a16:creationId xmlns:a16="http://schemas.microsoft.com/office/drawing/2014/main" id="{406B8EA9-C91F-397A-37E3-F15CBAC7A2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37E6D6-D93F-4D07-B893-FDFAC0F7DE15}" type="slidenum">
              <a:rPr lang="en-AU" altLang="en-US" smtClean="0">
                <a:solidFill>
                  <a:srgbClr val="000000"/>
                </a:solidFill>
                <a:latin typeface="Arial" panose="020B0604020202020204" pitchFamily="34" charset="0"/>
              </a:rPr>
              <a:pPr fontAlgn="base">
                <a:spcBef>
                  <a:spcPct val="0"/>
                </a:spcBef>
                <a:spcAft>
                  <a:spcPct val="0"/>
                </a:spcAft>
              </a:pPr>
              <a:t>9</a:t>
            </a:fld>
            <a:endParaRPr lang="en-AU" altLang="en-US">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A622512-5213-AADF-BC95-351450E4BE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7764581-9BB7-9615-AF79-BF22C7B33386}"/>
              </a:ext>
            </a:extLst>
          </p:cNvPr>
          <p:cNvSpPr>
            <a:spLocks noGrp="1"/>
          </p:cNvSpPr>
          <p:nvPr>
            <p:ph type="body" idx="1"/>
          </p:nvPr>
        </p:nvSpPr>
        <p:spPr/>
        <p:txBody>
          <a:bodyPr/>
          <a:lstStyle/>
          <a:p>
            <a:pPr eaLnBrk="1" fontAlgn="auto" hangingPunct="1">
              <a:spcBef>
                <a:spcPts val="0"/>
              </a:spcBef>
              <a:spcAft>
                <a:spcPts val="0"/>
              </a:spcAft>
              <a:defRPr/>
            </a:pPr>
            <a:r>
              <a:rPr lang="en-AU" b="1" i="1" dirty="0"/>
              <a:t>JW- Empathy and sympathy </a:t>
            </a:r>
          </a:p>
          <a:p>
            <a:pPr eaLnBrk="1" fontAlgn="auto" hangingPunct="1">
              <a:spcBef>
                <a:spcPts val="0"/>
              </a:spcBef>
              <a:spcAft>
                <a:spcPts val="0"/>
              </a:spcAft>
              <a:defRPr/>
            </a:pPr>
            <a:r>
              <a:rPr lang="en-AU" b="1" i="1" dirty="0"/>
              <a:t>Imagine back- don’t do activity</a:t>
            </a:r>
          </a:p>
          <a:p>
            <a:pPr eaLnBrk="1" fontAlgn="auto" hangingPunct="1">
              <a:spcBef>
                <a:spcPts val="0"/>
              </a:spcBef>
              <a:spcAft>
                <a:spcPts val="0"/>
              </a:spcAft>
              <a:defRPr/>
            </a:pPr>
            <a:endParaRPr lang="en-AU" b="1" i="1" dirty="0"/>
          </a:p>
          <a:p>
            <a:pPr eaLnBrk="1" fontAlgn="auto" hangingPunct="1">
              <a:spcBef>
                <a:spcPts val="0"/>
              </a:spcBef>
              <a:spcAft>
                <a:spcPts val="0"/>
              </a:spcAft>
              <a:defRPr/>
            </a:pPr>
            <a:r>
              <a:rPr lang="en-AU" b="1" i="1" dirty="0"/>
              <a:t>Intention: </a:t>
            </a:r>
            <a:r>
              <a:rPr lang="en-AU" i="1" dirty="0"/>
              <a:t>This activity is an engagement piece that aims to gain audience involvement and introduce some of the topics students will be thinking about and gives a simple reference point to help develop empathy by spending a moment in someone else’s shoes. </a:t>
            </a:r>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b="1" dirty="0"/>
              <a:t>Segue in:</a:t>
            </a:r>
          </a:p>
          <a:p>
            <a:pPr eaLnBrk="1" fontAlgn="auto" hangingPunct="1">
              <a:spcBef>
                <a:spcPts val="0"/>
              </a:spcBef>
              <a:spcAft>
                <a:spcPts val="0"/>
              </a:spcAft>
              <a:defRPr/>
            </a:pPr>
            <a:r>
              <a:rPr lang="en-AU" dirty="0"/>
              <a:t>“Let’s step into Jack’s shoes for a minute, and see what life might be like if you didn’t have the full use of both of your legs.”</a:t>
            </a:r>
          </a:p>
          <a:p>
            <a:pPr eaLnBrk="1" fontAlgn="auto" hangingPunct="1">
              <a:spcBef>
                <a:spcPts val="0"/>
              </a:spcBef>
              <a:spcAft>
                <a:spcPts val="0"/>
              </a:spcAft>
              <a:defRPr/>
            </a:pPr>
            <a:endParaRPr lang="en-AU" b="1" dirty="0"/>
          </a:p>
          <a:p>
            <a:pPr lvl="1" eaLnBrk="1" fontAlgn="auto" hangingPunct="1">
              <a:spcBef>
                <a:spcPts val="0"/>
              </a:spcBef>
              <a:spcAft>
                <a:spcPts val="0"/>
              </a:spcAft>
              <a:defRPr/>
            </a:pPr>
            <a:r>
              <a:rPr lang="en-AU" b="1" dirty="0"/>
              <a:t>Activity:</a:t>
            </a:r>
          </a:p>
          <a:p>
            <a:pPr marL="628650" lvl="1" indent="-171450" eaLnBrk="1" fontAlgn="auto" hangingPunct="1">
              <a:spcBef>
                <a:spcPts val="0"/>
              </a:spcBef>
              <a:spcAft>
                <a:spcPts val="0"/>
              </a:spcAft>
              <a:buFont typeface="Arial" panose="020B0604020202020204" pitchFamily="34" charset="0"/>
              <a:buChar char="•"/>
              <a:defRPr/>
            </a:pPr>
            <a:r>
              <a:rPr lang="en-AU" dirty="0"/>
              <a:t>Direct students to stand up and balance on one leg.</a:t>
            </a:r>
          </a:p>
          <a:p>
            <a:pPr marL="1085850" lvl="2" indent="-171450" eaLnBrk="1" fontAlgn="auto" hangingPunct="1">
              <a:spcBef>
                <a:spcPts val="0"/>
              </a:spcBef>
              <a:spcAft>
                <a:spcPts val="0"/>
              </a:spcAft>
              <a:buFont typeface="Arial" panose="020B0604020202020204" pitchFamily="34" charset="0"/>
              <a:buChar char="•"/>
              <a:defRPr/>
            </a:pPr>
            <a:r>
              <a:rPr lang="en-AU" dirty="0"/>
              <a:t>“How did you find that?”</a:t>
            </a:r>
          </a:p>
          <a:p>
            <a:pPr marL="628650" lvl="1" indent="-171450" eaLnBrk="1" fontAlgn="auto" hangingPunct="1">
              <a:spcBef>
                <a:spcPts val="0"/>
              </a:spcBef>
              <a:spcAft>
                <a:spcPts val="0"/>
              </a:spcAft>
              <a:buFont typeface="Arial" panose="020B0604020202020204" pitchFamily="34" charset="0"/>
              <a:buChar char="•"/>
              <a:defRPr/>
            </a:pPr>
            <a:r>
              <a:rPr lang="en-AU" dirty="0"/>
              <a:t>Next, ask them to also close their eyes as they’re on one leg – most will wobble or topple.</a:t>
            </a:r>
          </a:p>
          <a:p>
            <a:pPr marL="1085850" lvl="2" indent="-171450" eaLnBrk="1" fontAlgn="auto" hangingPunct="1">
              <a:spcBef>
                <a:spcPts val="0"/>
              </a:spcBef>
              <a:spcAft>
                <a:spcPts val="0"/>
              </a:spcAft>
              <a:buFont typeface="Arial" panose="020B0604020202020204" pitchFamily="34" charset="0"/>
              <a:buChar char="•"/>
              <a:defRPr/>
            </a:pPr>
            <a:r>
              <a:rPr lang="en-AU" dirty="0"/>
              <a:t>“Was that a bit harder?”</a:t>
            </a:r>
          </a:p>
          <a:p>
            <a:pPr marL="628650" lvl="1" indent="-171450" eaLnBrk="1" fontAlgn="auto" hangingPunct="1">
              <a:spcBef>
                <a:spcPts val="0"/>
              </a:spcBef>
              <a:spcAft>
                <a:spcPts val="0"/>
              </a:spcAft>
              <a:buFont typeface="Arial" panose="020B0604020202020204" pitchFamily="34" charset="0"/>
              <a:buChar char="•"/>
              <a:defRPr/>
            </a:pPr>
            <a:r>
              <a:rPr lang="en-AU" dirty="0"/>
              <a:t>Finally, with their eyes still closed and standing on one leg, ask them to touch their fingers to their nose and/or hop.</a:t>
            </a:r>
          </a:p>
          <a:p>
            <a:pPr marL="1085850" lvl="2" indent="-171450" eaLnBrk="1" fontAlgn="auto" hangingPunct="1">
              <a:spcBef>
                <a:spcPts val="0"/>
              </a:spcBef>
              <a:spcAft>
                <a:spcPts val="0"/>
              </a:spcAft>
              <a:buFont typeface="Arial" panose="020B0604020202020204" pitchFamily="34" charset="0"/>
              <a:buChar char="•"/>
              <a:defRPr/>
            </a:pPr>
            <a:r>
              <a:rPr lang="en-AU" dirty="0"/>
              <a:t>“Now, how was it that time?”</a:t>
            </a:r>
          </a:p>
          <a:p>
            <a:pPr marL="628650" lvl="1" indent="-171450" eaLnBrk="1" fontAlgn="auto" hangingPunct="1">
              <a:spcBef>
                <a:spcPts val="0"/>
              </a:spcBef>
              <a:spcAft>
                <a:spcPts val="0"/>
              </a:spcAft>
              <a:buFont typeface="Arial" panose="020B0604020202020204" pitchFamily="34" charset="0"/>
              <a:buChar char="•"/>
              <a:defRPr/>
            </a:pPr>
            <a:endParaRPr lang="en-AU" dirty="0"/>
          </a:p>
          <a:p>
            <a:pPr lvl="1" eaLnBrk="1" fontAlgn="auto" hangingPunct="1">
              <a:spcBef>
                <a:spcPts val="0"/>
              </a:spcBef>
              <a:spcAft>
                <a:spcPts val="0"/>
              </a:spcAft>
              <a:buFont typeface="Arial" panose="020B0604020202020204" pitchFamily="34" charset="0"/>
              <a:buNone/>
              <a:defRPr/>
            </a:pPr>
            <a:r>
              <a:rPr lang="en-AU" b="1" dirty="0"/>
              <a:t>Discussion:</a:t>
            </a:r>
          </a:p>
          <a:p>
            <a:pPr marL="628650" lvl="1" indent="-171450" eaLnBrk="1" fontAlgn="auto" hangingPunct="1">
              <a:spcBef>
                <a:spcPts val="0"/>
              </a:spcBef>
              <a:spcAft>
                <a:spcPts val="0"/>
              </a:spcAft>
              <a:buFont typeface="Arial" panose="020B0604020202020204" pitchFamily="34" charset="0"/>
              <a:buChar char="•"/>
              <a:defRPr/>
            </a:pPr>
            <a:r>
              <a:rPr lang="en-AU" dirty="0"/>
              <a:t>Do you think life would be easier or harder with the use of only one leg?</a:t>
            </a:r>
          </a:p>
          <a:p>
            <a:pPr marL="628650" lvl="1" indent="-171450" eaLnBrk="1" fontAlgn="auto" hangingPunct="1">
              <a:spcBef>
                <a:spcPts val="0"/>
              </a:spcBef>
              <a:spcAft>
                <a:spcPts val="0"/>
              </a:spcAft>
              <a:buFont typeface="Arial" panose="020B0604020202020204" pitchFamily="34" charset="0"/>
              <a:buChar char="•"/>
              <a:defRPr/>
            </a:pPr>
            <a:r>
              <a:rPr lang="en-AU" dirty="0"/>
              <a:t>What else might be hard If something as simple as standing on one leg with our eyes closed is challenging?</a:t>
            </a:r>
          </a:p>
          <a:p>
            <a:pPr eaLnBrk="1" fontAlgn="auto" hangingPunct="1">
              <a:spcBef>
                <a:spcPts val="0"/>
              </a:spcBef>
              <a:spcAft>
                <a:spcPts val="0"/>
              </a:spcAft>
              <a:defRPr/>
            </a:pPr>
            <a:endParaRPr lang="en-AU" b="1" dirty="0"/>
          </a:p>
          <a:p>
            <a:pPr eaLnBrk="1" fontAlgn="auto" hangingPunct="1">
              <a:spcBef>
                <a:spcPts val="0"/>
              </a:spcBef>
              <a:spcAft>
                <a:spcPts val="0"/>
              </a:spcAft>
              <a:defRPr/>
            </a:pPr>
            <a:r>
              <a:rPr lang="en-AU" b="1" dirty="0"/>
              <a:t>Segue out:</a:t>
            </a:r>
          </a:p>
          <a:p>
            <a:pPr eaLnBrk="1" fontAlgn="auto" hangingPunct="1">
              <a:spcBef>
                <a:spcPts val="0"/>
              </a:spcBef>
              <a:spcAft>
                <a:spcPts val="0"/>
              </a:spcAft>
              <a:defRPr/>
            </a:pPr>
            <a:r>
              <a:rPr lang="en-AU" dirty="0"/>
              <a:t>In this activity you’ve been practicing what it’s like to be in someone else's shoe’s.  The technical term for that is empathy, and it’s something that’s really important for everyone to develop skills in.</a:t>
            </a:r>
          </a:p>
          <a:p>
            <a:pPr eaLnBrk="1" fontAlgn="auto" hangingPunct="1">
              <a:spcBef>
                <a:spcPts val="0"/>
              </a:spcBef>
              <a:spcAft>
                <a:spcPts val="0"/>
              </a:spcAft>
              <a:defRPr/>
            </a:pPr>
            <a:endParaRPr lang="en-AU" dirty="0"/>
          </a:p>
          <a:p>
            <a:pPr eaLnBrk="1" fontAlgn="auto" hangingPunct="1">
              <a:spcBef>
                <a:spcPts val="0"/>
              </a:spcBef>
              <a:spcAft>
                <a:spcPts val="0"/>
              </a:spcAft>
              <a:defRPr/>
            </a:pPr>
            <a:r>
              <a:rPr lang="en-AU" dirty="0"/>
              <a:t>“Jack hopes his leg won’t be a problem as he heads back to school for his first day since his accident.”</a:t>
            </a:r>
          </a:p>
        </p:txBody>
      </p:sp>
      <p:sp>
        <p:nvSpPr>
          <p:cNvPr id="27652" name="Slide Number Placeholder 3">
            <a:extLst>
              <a:ext uri="{FF2B5EF4-FFF2-40B4-BE49-F238E27FC236}">
                <a16:creationId xmlns:a16="http://schemas.microsoft.com/office/drawing/2014/main" id="{2A9A7B9A-897E-42C2-1788-0128605C8A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680C90-C231-4AE5-8B49-E25124D1A403}" type="slidenum">
              <a:rPr lang="en-AU" altLang="en-US" smtClean="0">
                <a:solidFill>
                  <a:srgbClr val="000000"/>
                </a:solidFill>
                <a:latin typeface="Arial" panose="020B0604020202020204" pitchFamily="34" charset="0"/>
              </a:rPr>
              <a:pPr fontAlgn="base">
                <a:spcBef>
                  <a:spcPct val="0"/>
                </a:spcBef>
                <a:spcAft>
                  <a:spcPct val="0"/>
                </a:spcAft>
              </a:pPr>
              <a:t>10</a:t>
            </a:fld>
            <a:endParaRPr lang="en-AU" altLang="en-US">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996999C-8764-37A7-50C8-6B259ABE6E69}"/>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ctr">
              <a:lnSpc>
                <a:spcPct val="85000"/>
              </a:lnSpc>
              <a:defRPr sz="8000" b="0" i="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b="0" i="0" cap="all" spc="200" baseline="0">
                <a:solidFill>
                  <a:schemeClr val="tx2"/>
                </a:solidFill>
                <a:latin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281117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spc="-300">
                <a:solidFill>
                  <a:srgbClr val="EB352A"/>
                </a:solidFill>
                <a:latin typeface="VAG Rundschrift D Regular" pitchFamily="2" charset="77"/>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409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lvl1pPr>
              <a:defRPr b="0" i="0">
                <a:solidFill>
                  <a:srgbClr val="EB352A"/>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021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a:t>Click to edit Master title style</a:t>
            </a:r>
            <a:endParaRPr lang="en-US" dirty="0"/>
          </a:p>
        </p:txBody>
      </p:sp>
    </p:spTree>
    <p:extLst>
      <p:ext uri="{BB962C8B-B14F-4D97-AF65-F5344CB8AC3E}">
        <p14:creationId xmlns:p14="http://schemas.microsoft.com/office/powerpoint/2010/main" val="1865002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B255E53-35FE-D35A-7DB1-E91D491062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50" y="6386513"/>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D7D493E2-FCF2-8BEB-9343-8950759A04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1400" y="6470650"/>
            <a:ext cx="15303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3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9A092-5F7F-4B05-23C6-4C9711D98279}"/>
              </a:ext>
            </a:extLst>
          </p:cNvPr>
          <p:cNvSpPr>
            <a:spLocks noGrp="1"/>
          </p:cNvSpPr>
          <p:nvPr>
            <p:ph type="title"/>
          </p:nvPr>
        </p:nvSpPr>
        <p:spPr>
          <a:xfrm>
            <a:off x="822325" y="146050"/>
            <a:ext cx="7543800" cy="1450975"/>
          </a:xfrm>
          <a:prstGeom prst="rect">
            <a:avLst/>
          </a:prstGeom>
        </p:spPr>
        <p:txBody>
          <a:bodyPr vert="horz" lIns="91440" tIns="45720" rIns="91440" bIns="45720" rtlCol="0" anchor="b">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388A3995-686D-B595-04AB-4C4F27831BE0}"/>
              </a:ext>
            </a:extLst>
          </p:cNvPr>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
            <a:extLst>
              <a:ext uri="{FF2B5EF4-FFF2-40B4-BE49-F238E27FC236}">
                <a16:creationId xmlns:a16="http://schemas.microsoft.com/office/drawing/2014/main" id="{1B792151-99DA-2224-BBB9-AB168C872E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09550" y="6386513"/>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71FC833E-A193-65B1-7562-4D6682DD28F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91400" y="6470650"/>
            <a:ext cx="15303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lgn="ctr" rtl="0" eaLnBrk="0" fontAlgn="base" hangingPunct="0">
        <a:lnSpc>
          <a:spcPct val="85000"/>
        </a:lnSpc>
        <a:spcBef>
          <a:spcPct val="0"/>
        </a:spcBef>
        <a:spcAft>
          <a:spcPct val="0"/>
        </a:spcAft>
        <a:defRPr sz="4800" kern="1200" spc="-300">
          <a:solidFill>
            <a:srgbClr val="EB352A"/>
          </a:solidFill>
          <a:latin typeface="VAG Rundschrift D Regular" pitchFamily="2" charset="77"/>
          <a:ea typeface="Arial Black" panose="020B0A04020102020204" pitchFamily="34" charset="0"/>
          <a:cs typeface="Arial Black" panose="020B0604020202020204" pitchFamily="34" charset="0"/>
        </a:defRPr>
      </a:lvl1pPr>
      <a:lvl2pPr algn="ctr" rtl="0" eaLnBrk="0" fontAlgn="base" hangingPunct="0">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2pPr>
      <a:lvl3pPr algn="ctr" rtl="0" eaLnBrk="0" fontAlgn="base" hangingPunct="0">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3pPr>
      <a:lvl4pPr algn="ctr" rtl="0" eaLnBrk="0" fontAlgn="base" hangingPunct="0">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4pPr>
      <a:lvl5pPr algn="ctr" rtl="0" eaLnBrk="0" fontAlgn="base" hangingPunct="0">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5pPr>
      <a:lvl6pPr marL="457200" algn="ctr" rtl="0" fontAlgn="base">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6pPr>
      <a:lvl7pPr marL="914400" algn="ctr" rtl="0" fontAlgn="base">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7pPr>
      <a:lvl8pPr marL="1371600" algn="ctr" rtl="0" fontAlgn="base">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8pPr>
      <a:lvl9pPr marL="1828800" algn="ctr" rtl="0" fontAlgn="base">
        <a:lnSpc>
          <a:spcPct val="85000"/>
        </a:lnSpc>
        <a:spcBef>
          <a:spcPct val="0"/>
        </a:spcBef>
        <a:spcAft>
          <a:spcPct val="0"/>
        </a:spcAft>
        <a:defRPr sz="4800">
          <a:solidFill>
            <a:srgbClr val="EB352A"/>
          </a:solidFill>
          <a:latin typeface="VAG Rundschrift D Regular" panose="020B0604020202020204" charset="0"/>
          <a:ea typeface="Arial Black" panose="020B0A04020102020204" pitchFamily="34" charset="0"/>
          <a:cs typeface="Arial Black" panose="020B0A0402010202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Arial" panose="020B0604020202020204" pitchFamily="34" charset="0"/>
          <a:ea typeface="+mn-ea"/>
          <a:cs typeface="Arial" panose="020B0604020202020204" pitchFamily="34" charset="0"/>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Arial"/>
          <a:ea typeface="+mn-ea"/>
          <a:cs typeface="Arial"/>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Arial"/>
          <a:ea typeface="+mn-ea"/>
          <a:cs typeface="Arial"/>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Arial"/>
          <a:ea typeface="+mn-ea"/>
          <a:cs typeface="Arial"/>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Arial"/>
          <a:ea typeface="+mn-ea"/>
          <a:cs typeface="Arial"/>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emf"/><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image" Target="../media/image6.emf"/><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29F9A3C-7F70-7C75-ADAC-02D6A1259A3C}"/>
              </a:ext>
            </a:extLst>
          </p:cNvPr>
          <p:cNvSpPr txBox="1">
            <a:spLocks noChangeArrowheads="1"/>
          </p:cNvSpPr>
          <p:nvPr/>
        </p:nvSpPr>
        <p:spPr bwMode="auto">
          <a:xfrm>
            <a:off x="628650" y="2336800"/>
            <a:ext cx="82296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AU" altLang="en-US" sz="4400">
                <a:solidFill>
                  <a:srgbClr val="EB352A"/>
                </a:solidFill>
                <a:latin typeface="Arial" panose="020B0604020202020204" pitchFamily="34" charset="0"/>
                <a:ea typeface="VAG Rounded"/>
                <a:cs typeface="Arial" panose="020B0604020202020204" pitchFamily="34" charset="0"/>
              </a:rPr>
              <a:t>Just Like You</a:t>
            </a:r>
          </a:p>
        </p:txBody>
      </p:sp>
      <p:sp>
        <p:nvSpPr>
          <p:cNvPr id="9219" name="Title 1">
            <a:extLst>
              <a:ext uri="{FF2B5EF4-FFF2-40B4-BE49-F238E27FC236}">
                <a16:creationId xmlns:a16="http://schemas.microsoft.com/office/drawing/2014/main" id="{8C566598-0930-3477-A871-DEDF85DB495C}"/>
              </a:ext>
            </a:extLst>
          </p:cNvPr>
          <p:cNvSpPr txBox="1">
            <a:spLocks noChangeArrowheads="1"/>
          </p:cNvSpPr>
          <p:nvPr/>
        </p:nvSpPr>
        <p:spPr bwMode="auto">
          <a:xfrm>
            <a:off x="628650" y="3040063"/>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AU" altLang="en-US" sz="2500">
                <a:solidFill>
                  <a:srgbClr val="EB352A"/>
                </a:solidFill>
                <a:latin typeface="Arial" panose="020B0604020202020204" pitchFamily="34" charset="0"/>
                <a:ea typeface="Lato" panose="020F0502020204030203" pitchFamily="34" charset="0"/>
                <a:cs typeface="Arial" panose="020B0604020202020204" pitchFamily="34" charset="0"/>
              </a:rPr>
              <a:t>Stage 3 - workshop A</a:t>
            </a:r>
          </a:p>
        </p:txBody>
      </p:sp>
      <p:cxnSp>
        <p:nvCxnSpPr>
          <p:cNvPr id="8" name="Straight Connector 7">
            <a:extLst>
              <a:ext uri="{FF2B5EF4-FFF2-40B4-BE49-F238E27FC236}">
                <a16:creationId xmlns:a16="http://schemas.microsoft.com/office/drawing/2014/main" id="{F4E1868B-D9A6-606E-F9BF-2C351DAC19BA}"/>
              </a:ext>
            </a:extLst>
          </p:cNvPr>
          <p:cNvCxnSpPr/>
          <p:nvPr/>
        </p:nvCxnSpPr>
        <p:spPr>
          <a:xfrm flipV="1">
            <a:off x="720725" y="3679825"/>
            <a:ext cx="7588250" cy="23813"/>
          </a:xfrm>
          <a:prstGeom prst="line">
            <a:avLst/>
          </a:prstGeom>
          <a:ln>
            <a:solidFill>
              <a:srgbClr val="EB352A"/>
            </a:solidFill>
          </a:ln>
        </p:spPr>
        <p:style>
          <a:lnRef idx="1">
            <a:schemeClr val="accent1"/>
          </a:lnRef>
          <a:fillRef idx="0">
            <a:schemeClr val="accent1"/>
          </a:fillRef>
          <a:effectRef idx="0">
            <a:schemeClr val="accent1"/>
          </a:effectRef>
          <a:fontRef idx="minor">
            <a:schemeClr val="tx1"/>
          </a:fontRef>
        </p:style>
      </p:cxnSp>
      <p:sp>
        <p:nvSpPr>
          <p:cNvPr id="9221" name="Title 1">
            <a:extLst>
              <a:ext uri="{FF2B5EF4-FFF2-40B4-BE49-F238E27FC236}">
                <a16:creationId xmlns:a16="http://schemas.microsoft.com/office/drawing/2014/main" id="{C61D8E28-FDDA-C059-B69C-C140428E9981}"/>
              </a:ext>
            </a:extLst>
          </p:cNvPr>
          <p:cNvSpPr txBox="1">
            <a:spLocks noChangeArrowheads="1"/>
          </p:cNvSpPr>
          <p:nvPr/>
        </p:nvSpPr>
        <p:spPr bwMode="auto">
          <a:xfrm>
            <a:off x="720725" y="3981450"/>
            <a:ext cx="7588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AU" altLang="en-US" sz="1500">
                <a:solidFill>
                  <a:srgbClr val="394A58"/>
                </a:solidFill>
                <a:latin typeface="Arial" panose="020B0604020202020204" pitchFamily="34" charset="0"/>
                <a:ea typeface="Lato" panose="020F0502020204030203" pitchFamily="34" charset="0"/>
                <a:cs typeface="Arial" panose="020B0604020202020204" pitchFamily="34" charset="0"/>
              </a:rPr>
              <a:t>April 2019</a:t>
            </a:r>
            <a:endParaRPr lang="en-AU" altLang="en-US" sz="1500">
              <a:solidFill>
                <a:srgbClr val="B71234"/>
              </a:solidFill>
              <a:latin typeface="Arial" panose="020B0604020202020204" pitchFamily="34" charset="0"/>
              <a:ea typeface="Lato" panose="020F0502020204030203" pitchFamily="34" charset="0"/>
              <a:cs typeface="Arial" panose="020B0604020202020204" pitchFamily="34" charset="0"/>
            </a:endParaRPr>
          </a:p>
        </p:txBody>
      </p:sp>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http://thumb9.shutterstock.com/display_pic_with_logo/299905/156169952/stock-photo-a-boy-standing-on-one-leg-156169952.jpg">
            <a:extLst>
              <a:ext uri="{FF2B5EF4-FFF2-40B4-BE49-F238E27FC236}">
                <a16:creationId xmlns:a16="http://schemas.microsoft.com/office/drawing/2014/main" id="{72D4BAA1-E0C7-1391-D598-0A43DFA51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38" y="1716088"/>
            <a:ext cx="2568575"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8E36FD32-5AA6-1D5D-F51B-32052BA5F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1565275"/>
            <a:ext cx="3398838"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a:extLst>
              <a:ext uri="{FF2B5EF4-FFF2-40B4-BE49-F238E27FC236}">
                <a16:creationId xmlns:a16="http://schemas.microsoft.com/office/drawing/2014/main" id="{0D9E6CDD-74C7-B94D-1324-FFAA8B7BEE1E}"/>
              </a:ext>
            </a:extLst>
          </p:cNvPr>
          <p:cNvSpPr>
            <a:spLocks noGrp="1" noChangeArrowheads="1"/>
          </p:cNvSpPr>
          <p:nvPr>
            <p:ph type="title"/>
          </p:nvPr>
        </p:nvSpPr>
        <p:spPr bwMode="auto">
          <a:xfrm>
            <a:off x="0" y="663575"/>
            <a:ext cx="9144000" cy="901700"/>
          </a:xfrm>
        </p:spPr>
        <p:txBody>
          <a:bodyPr wrap="square" numCol="1" anchorCtr="0" compatLnSpc="1">
            <a:prstTxWarp prst="textNoShape">
              <a:avLst/>
            </a:prstTxWarp>
            <a:normAutofit fontScale="90000"/>
          </a:bodyPr>
          <a:lstStyle/>
          <a:p>
            <a:pPr eaLnBrk="1" hangingPunct="1">
              <a:defRPr/>
            </a:pPr>
            <a:r>
              <a:rPr lang="en-AU" altLang="en-US">
                <a:latin typeface="VAG Rundschrift D Regular" panose="020B0604020202020204" charset="0"/>
                <a:ea typeface="VAG Rounded"/>
                <a:cs typeface="VAG Rounded"/>
              </a:rPr>
              <a:t>Stepping Into Other </a:t>
            </a:r>
            <a:br>
              <a:rPr lang="en-AU" altLang="en-US">
                <a:latin typeface="VAG Rundschrift D Regular" panose="020B0604020202020204" charset="0"/>
                <a:ea typeface="VAG Rounded"/>
                <a:cs typeface="VAG Rounded"/>
              </a:rPr>
            </a:br>
            <a:r>
              <a:rPr lang="en-AU" altLang="en-US">
                <a:latin typeface="VAG Rundschrift D Regular" panose="020B0604020202020204" charset="0"/>
                <a:ea typeface="VAG Rounded"/>
                <a:cs typeface="VAG Rounded"/>
              </a:rPr>
              <a:t>People’s Shoes</a:t>
            </a:r>
          </a:p>
        </p:txBody>
      </p:sp>
      <p:pic>
        <p:nvPicPr>
          <p:cNvPr id="26629" name="Picture 6">
            <a:extLst>
              <a:ext uri="{FF2B5EF4-FFF2-40B4-BE49-F238E27FC236}">
                <a16:creationId xmlns:a16="http://schemas.microsoft.com/office/drawing/2014/main" id="{2D66A637-72C7-C666-A998-01675706A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a:extLst>
              <a:ext uri="{FF2B5EF4-FFF2-40B4-BE49-F238E27FC236}">
                <a16:creationId xmlns:a16="http://schemas.microsoft.com/office/drawing/2014/main" id="{E4F9095A-26A2-043B-DFBA-BF664E0960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D7EAF1-56B5-214F-E397-733CF6AFB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4333875"/>
            <a:ext cx="36449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C46CC2B-FCB8-8AA3-C4F3-F458F838A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471613"/>
            <a:ext cx="3641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a:extLst>
              <a:ext uri="{FF2B5EF4-FFF2-40B4-BE49-F238E27FC236}">
                <a16:creationId xmlns:a16="http://schemas.microsoft.com/office/drawing/2014/main" id="{6F2A473C-0851-79C7-C860-BEB2A601630E}"/>
              </a:ext>
            </a:extLst>
          </p:cNvPr>
          <p:cNvSpPr>
            <a:spLocks noGrp="1" noChangeArrowheads="1"/>
          </p:cNvSpPr>
          <p:nvPr>
            <p:ph type="title"/>
          </p:nvPr>
        </p:nvSpPr>
        <p:spPr bwMode="auto">
          <a:xfrm>
            <a:off x="0" y="-174625"/>
            <a:ext cx="9144000" cy="1325563"/>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VAG Rounded"/>
              </a:rPr>
              <a:t>Why is This So Hard?</a:t>
            </a:r>
            <a:r>
              <a:rPr lang="en-AU" altLang="en-US">
                <a:solidFill>
                  <a:schemeClr val="bg1"/>
                </a:solidFill>
                <a:latin typeface="VAG Rundschrift D Regular" panose="020B0604020202020204" charset="0"/>
                <a:ea typeface="VAG Rounded"/>
                <a:cs typeface="VAG Rounded"/>
              </a:rPr>
              <a:t>_</a:t>
            </a:r>
          </a:p>
        </p:txBody>
      </p:sp>
      <p:pic>
        <p:nvPicPr>
          <p:cNvPr id="28677" name="Picture 4">
            <a:extLst>
              <a:ext uri="{FF2B5EF4-FFF2-40B4-BE49-F238E27FC236}">
                <a16:creationId xmlns:a16="http://schemas.microsoft.com/office/drawing/2014/main" id="{BDAF90CC-BEAF-3B3B-E362-2D91AB037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525" y="1471613"/>
            <a:ext cx="3503613"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CE39100-6BEC-B98A-9D7B-82293C9F8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88" y="2901950"/>
            <a:ext cx="36449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a:extLst>
              <a:ext uri="{FF2B5EF4-FFF2-40B4-BE49-F238E27FC236}">
                <a16:creationId xmlns:a16="http://schemas.microsoft.com/office/drawing/2014/main" id="{225CFE10-B3C5-F3B1-3E33-0DD0D384F1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0">
            <a:extLst>
              <a:ext uri="{FF2B5EF4-FFF2-40B4-BE49-F238E27FC236}">
                <a16:creationId xmlns:a16="http://schemas.microsoft.com/office/drawing/2014/main" id="{811BD2B2-05BA-2C24-980A-6288FFBC22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p:tgtEl>
                                          <p:spTgt spid="10"/>
                                        </p:tgtEl>
                                        <p:attrNameLst>
                                          <p:attrName>ppt_x</p:attrName>
                                        </p:attrNameLst>
                                      </p:cBhvr>
                                      <p:tavLst>
                                        <p:tav tm="0">
                                          <p:val>
                                            <p:strVal val="#ppt_x-#ppt_w*1.125000"/>
                                          </p:val>
                                        </p:tav>
                                        <p:tav tm="100000">
                                          <p:val>
                                            <p:strVal val="#ppt_x"/>
                                          </p:val>
                                        </p:tav>
                                      </p:tavLst>
                                    </p:anim>
                                    <p:animEffect transition="in" filter="wipe(right)">
                                      <p:cBhvr>
                                        <p:cTn id="8" dur="750"/>
                                        <p:tgtEl>
                                          <p:spTgt spid="10"/>
                                        </p:tgtEl>
                                      </p:cBhvr>
                                    </p:animEffect>
                                  </p:childTnLst>
                                </p:cTn>
                              </p:par>
                            </p:childTnLst>
                          </p:cTn>
                        </p:par>
                        <p:par>
                          <p:cTn id="9" fill="hold" nodeType="afterGroup">
                            <p:stCondLst>
                              <p:cond delay="750"/>
                            </p:stCondLst>
                            <p:childTnLst>
                              <p:par>
                                <p:cTn id="10" presetID="12" presetClass="entr" presetSubtype="8" fill="hold" nodeType="after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p:tgtEl>
                                          <p:spTgt spid="15"/>
                                        </p:tgtEl>
                                        <p:attrNameLst>
                                          <p:attrName>ppt_x</p:attrName>
                                        </p:attrNameLst>
                                      </p:cBhvr>
                                      <p:tavLst>
                                        <p:tav tm="0">
                                          <p:val>
                                            <p:strVal val="#ppt_x-#ppt_w*1.125000"/>
                                          </p:val>
                                        </p:tav>
                                        <p:tav tm="100000">
                                          <p:val>
                                            <p:strVal val="#ppt_x"/>
                                          </p:val>
                                        </p:tav>
                                      </p:tavLst>
                                    </p:anim>
                                    <p:animEffect transition="in" filter="wipe(right)">
                                      <p:cBhvr>
                                        <p:cTn id="13" dur="750"/>
                                        <p:tgtEl>
                                          <p:spTgt spid="15"/>
                                        </p:tgtEl>
                                      </p:cBhvr>
                                    </p:animEffect>
                                  </p:childTnLst>
                                </p:cTn>
                              </p:par>
                            </p:childTnLst>
                          </p:cTn>
                        </p:par>
                        <p:par>
                          <p:cTn id="14" fill="hold" nodeType="afterGroup">
                            <p:stCondLst>
                              <p:cond delay="2000"/>
                            </p:stCondLst>
                            <p:childTnLst>
                              <p:par>
                                <p:cTn id="15" presetID="12" presetClass="entr" presetSubtype="8" fill="hold" nodeType="after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p:tgtEl>
                                          <p:spTgt spid="14"/>
                                        </p:tgtEl>
                                        <p:attrNameLst>
                                          <p:attrName>ppt_x</p:attrName>
                                        </p:attrNameLst>
                                      </p:cBhvr>
                                      <p:tavLst>
                                        <p:tav tm="0">
                                          <p:val>
                                            <p:strVal val="#ppt_x-#ppt_w*1.125000"/>
                                          </p:val>
                                        </p:tav>
                                        <p:tav tm="100000">
                                          <p:val>
                                            <p:strVal val="#ppt_x"/>
                                          </p:val>
                                        </p:tav>
                                      </p:tavLst>
                                    </p:anim>
                                    <p:animEffect transition="in" filter="wipe(right)">
                                      <p:cBhvr>
                                        <p:cTn id="18"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0C900A-D166-16F7-228D-1B4611CBB4A2}"/>
              </a:ext>
            </a:extLst>
          </p:cNvPr>
          <p:cNvSpPr/>
          <p:nvPr/>
        </p:nvSpPr>
        <p:spPr>
          <a:xfrm>
            <a:off x="0" y="1654175"/>
            <a:ext cx="9144000" cy="4173538"/>
          </a:xfrm>
          <a:prstGeom prst="rect">
            <a:avLst/>
          </a:prstGeom>
          <a:solidFill>
            <a:srgbClr val="EE1F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endParaRPr>
          </a:p>
        </p:txBody>
      </p:sp>
      <p:sp>
        <p:nvSpPr>
          <p:cNvPr id="30723" name="Title 1">
            <a:extLst>
              <a:ext uri="{FF2B5EF4-FFF2-40B4-BE49-F238E27FC236}">
                <a16:creationId xmlns:a16="http://schemas.microsoft.com/office/drawing/2014/main" id="{05C35516-E803-4BD0-470C-3EDDB4B39157}"/>
              </a:ext>
            </a:extLst>
          </p:cNvPr>
          <p:cNvSpPr txBox="1">
            <a:spLocks noChangeArrowheads="1"/>
          </p:cNvSpPr>
          <p:nvPr/>
        </p:nvSpPr>
        <p:spPr bwMode="auto">
          <a:xfrm>
            <a:off x="0" y="0"/>
            <a:ext cx="91440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5000"/>
              </a:lnSpc>
            </a:pPr>
            <a:r>
              <a:rPr lang="en-AU" altLang="en-US" sz="4800">
                <a:solidFill>
                  <a:srgbClr val="EB352A"/>
                </a:solidFill>
                <a:latin typeface="VAG Rundschrift D Regular" panose="020B0604020202020204" charset="0"/>
                <a:ea typeface="VAG Rounded"/>
                <a:cs typeface="VAG Rounded"/>
              </a:rPr>
              <a:t>Our Society and Disability </a:t>
            </a:r>
          </a:p>
        </p:txBody>
      </p:sp>
      <p:pic>
        <p:nvPicPr>
          <p:cNvPr id="2" name="Picture 1">
            <a:extLst>
              <a:ext uri="{FF2B5EF4-FFF2-40B4-BE49-F238E27FC236}">
                <a16:creationId xmlns:a16="http://schemas.microsoft.com/office/drawing/2014/main" id="{F013EBC6-C788-A606-DAC5-7CB1AA17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763" y="2063750"/>
            <a:ext cx="27305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57F13E-E1CA-5384-41FA-C6B0BE3F9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738" y="2063750"/>
            <a:ext cx="27305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a:extLst>
              <a:ext uri="{FF2B5EF4-FFF2-40B4-BE49-F238E27FC236}">
                <a16:creationId xmlns:a16="http://schemas.microsoft.com/office/drawing/2014/main" id="{EAC2AF4D-CBAC-28E8-8895-1D78932C1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a:extLst>
              <a:ext uri="{FF2B5EF4-FFF2-40B4-BE49-F238E27FC236}">
                <a16:creationId xmlns:a16="http://schemas.microsoft.com/office/drawing/2014/main" id="{96A306C5-F3D0-8189-E761-603197F66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226F6630-B4F5-7721-F319-34A2D32A54AC}"/>
              </a:ext>
            </a:extLst>
          </p:cNvPr>
          <p:cNvSpPr>
            <a:spLocks noGrp="1" noChangeArrowheads="1"/>
          </p:cNvSpPr>
          <p:nvPr>
            <p:ph type="title" idx="4294967295"/>
          </p:nvPr>
        </p:nvSpPr>
        <p:spPr bwMode="auto">
          <a:xfrm>
            <a:off x="0" y="-344488"/>
            <a:ext cx="9144000" cy="1563688"/>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VAG Rounded"/>
              </a:rPr>
              <a:t>Attitude</a:t>
            </a:r>
          </a:p>
        </p:txBody>
      </p:sp>
      <p:pic>
        <p:nvPicPr>
          <p:cNvPr id="32771" name="Picture 3">
            <a:extLst>
              <a:ext uri="{FF2B5EF4-FFF2-40B4-BE49-F238E27FC236}">
                <a16:creationId xmlns:a16="http://schemas.microsoft.com/office/drawing/2014/main" id="{62B7AADD-8E4D-F660-5621-07264EAF1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513" y="2251075"/>
            <a:ext cx="21399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a:extLst>
              <a:ext uri="{FF2B5EF4-FFF2-40B4-BE49-F238E27FC236}">
                <a16:creationId xmlns:a16="http://schemas.microsoft.com/office/drawing/2014/main" id="{2E55CFC1-0669-F95C-2630-F372E818C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2325688"/>
            <a:ext cx="25273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A0BD484-4A70-89C5-D023-CC65229A7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888" y="3640138"/>
            <a:ext cx="31734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3A53FA6-9EF6-4A2E-78D3-A23A06554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300" y="3640138"/>
            <a:ext cx="3173413"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02D7C7A7-1C29-A2F5-BEA0-B9AEF5A103ED}"/>
              </a:ext>
            </a:extLst>
          </p:cNvPr>
          <p:cNvCxnSpPr/>
          <p:nvPr/>
        </p:nvCxnSpPr>
        <p:spPr>
          <a:xfrm>
            <a:off x="0" y="1654175"/>
            <a:ext cx="9144000" cy="0"/>
          </a:xfrm>
          <a:prstGeom prst="line">
            <a:avLst/>
          </a:prstGeom>
          <a:ln w="19050">
            <a:solidFill>
              <a:srgbClr val="EE1F2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4ACBE6-5026-C5F8-B768-FE731C83ACA4}"/>
              </a:ext>
            </a:extLst>
          </p:cNvPr>
          <p:cNvCxnSpPr/>
          <p:nvPr/>
        </p:nvCxnSpPr>
        <p:spPr>
          <a:xfrm>
            <a:off x="0" y="5827713"/>
            <a:ext cx="9144000" cy="0"/>
          </a:xfrm>
          <a:prstGeom prst="line">
            <a:avLst/>
          </a:prstGeom>
          <a:ln w="19050">
            <a:solidFill>
              <a:srgbClr val="EE1F24"/>
            </a:solidFill>
          </a:ln>
        </p:spPr>
        <p:style>
          <a:lnRef idx="1">
            <a:schemeClr val="accent1"/>
          </a:lnRef>
          <a:fillRef idx="0">
            <a:schemeClr val="accent1"/>
          </a:fillRef>
          <a:effectRef idx="0">
            <a:schemeClr val="accent1"/>
          </a:effectRef>
          <a:fontRef idx="minor">
            <a:schemeClr val="tx1"/>
          </a:fontRef>
        </p:style>
      </p:cxnSp>
      <p:pic>
        <p:nvPicPr>
          <p:cNvPr id="32777" name="Picture 14">
            <a:extLst>
              <a:ext uri="{FF2B5EF4-FFF2-40B4-BE49-F238E27FC236}">
                <a16:creationId xmlns:a16="http://schemas.microsoft.com/office/drawing/2014/main" id="{08B43E4E-74B4-5ABF-7917-A21595405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5">
            <a:extLst>
              <a:ext uri="{FF2B5EF4-FFF2-40B4-BE49-F238E27FC236}">
                <a16:creationId xmlns:a16="http://schemas.microsoft.com/office/drawing/2014/main" id="{10AAF13D-19F4-415E-062E-78BC9E8D39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F803BE6-D72C-DAEF-C226-139F187BFACB}"/>
              </a:ext>
            </a:extLst>
          </p:cNvPr>
          <p:cNvSpPr txBox="1">
            <a:spLocks noChangeArrowheads="1"/>
          </p:cNvSpPr>
          <p:nvPr/>
        </p:nvSpPr>
        <p:spPr bwMode="auto">
          <a:xfrm>
            <a:off x="1063625" y="601663"/>
            <a:ext cx="72691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5000"/>
              </a:lnSpc>
            </a:pPr>
            <a:r>
              <a:rPr lang="en-AU" altLang="en-US" sz="4800">
                <a:solidFill>
                  <a:srgbClr val="EB352A"/>
                </a:solidFill>
                <a:latin typeface="VAG Rundschrift D Regular" panose="020B0604020202020204" charset="0"/>
                <a:ea typeface="VAG Rounded"/>
                <a:cs typeface="VAG Rounded"/>
              </a:rPr>
              <a:t>Opportunities and Accessibility</a:t>
            </a:r>
          </a:p>
        </p:txBody>
      </p:sp>
      <p:pic>
        <p:nvPicPr>
          <p:cNvPr id="34819" name="Picture 2">
            <a:extLst>
              <a:ext uri="{FF2B5EF4-FFF2-40B4-BE49-F238E27FC236}">
                <a16:creationId xmlns:a16="http://schemas.microsoft.com/office/drawing/2014/main" id="{87506836-7F00-CC4B-1735-A7F222E01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820863"/>
            <a:ext cx="2635250"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91E281C-9B74-4C51-B270-BF617425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1820863"/>
            <a:ext cx="583406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a:extLst>
              <a:ext uri="{FF2B5EF4-FFF2-40B4-BE49-F238E27FC236}">
                <a16:creationId xmlns:a16="http://schemas.microsoft.com/office/drawing/2014/main" id="{DE3F123A-5FB2-5696-B0C0-2E11BF77E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1">
            <a:extLst>
              <a:ext uri="{FF2B5EF4-FFF2-40B4-BE49-F238E27FC236}">
                <a16:creationId xmlns:a16="http://schemas.microsoft.com/office/drawing/2014/main" id="{2BDD58FF-CD5C-DC84-D516-19DC8E5ED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s med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sp>
        <p:nvSpPr>
          <p:cNvPr id="5" name="Title 1"/>
          <p:cNvSpPr txBox="1">
            <a:spLocks/>
          </p:cNvSpPr>
          <p:nvPr/>
        </p:nvSpPr>
        <p:spPr>
          <a:xfrm>
            <a:off x="662526" y="-208881"/>
            <a:ext cx="7818948" cy="132556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AU" sz="4800" u="none" strike="noStrike" kern="1200" cap="none" normalizeH="0" baseline="0" noProof="0" dirty="0">
                <a:ln>
                  <a:noFill/>
                </a:ln>
                <a:solidFill>
                  <a:srgbClr val="EB352A"/>
                </a:solidFill>
                <a:effectLst/>
                <a:uLnTx/>
                <a:uFillTx/>
                <a:latin typeface="VAG Rundschrift D Regular" pitchFamily="2" charset="77"/>
                <a:ea typeface="VAG Rounded" charset="0"/>
                <a:cs typeface="VAG Rounded" charset="0"/>
              </a:rPr>
              <a:t>Meet </a:t>
            </a:r>
            <a:r>
              <a:rPr kumimoji="0" lang="en-AU" sz="4800" u="none" strike="noStrike" kern="1200" cap="none" normalizeH="0" baseline="0" noProof="0" dirty="0" err="1">
                <a:ln>
                  <a:noFill/>
                </a:ln>
                <a:solidFill>
                  <a:srgbClr val="EB352A"/>
                </a:solidFill>
                <a:effectLst/>
                <a:uLnTx/>
                <a:uFillTx/>
                <a:latin typeface="VAG Rundschrift D Regular" pitchFamily="2" charset="77"/>
                <a:ea typeface="VAG Rounded" charset="0"/>
                <a:cs typeface="VAG Rounded" charset="0"/>
              </a:rPr>
              <a:t>Nas</a:t>
            </a:r>
            <a:endParaRPr kumimoji="0" lang="en-AU" sz="4800" u="none" strike="noStrike" kern="1200" cap="none" normalizeH="0" baseline="0" noProof="0" dirty="0">
              <a:ln>
                <a:noFill/>
              </a:ln>
              <a:solidFill>
                <a:srgbClr val="EB352A"/>
              </a:solidFill>
              <a:effectLst/>
              <a:uLnTx/>
              <a:uFillTx/>
              <a:latin typeface="VAG Rundschrift D Regular" pitchFamily="2" charset="77"/>
              <a:ea typeface="VAG Rounded" charset="0"/>
              <a:cs typeface="VAG Rounded" charset="0"/>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0060" y="1496828"/>
            <a:ext cx="6392097" cy="4459602"/>
          </a:xfrm>
          <a:prstGeom prst="rect">
            <a:avLst/>
          </a:prstGeom>
        </p:spPr>
      </p:pic>
      <p:pic>
        <p:nvPicPr>
          <p:cNvPr id="9" name="Picture 8">
            <a:extLst>
              <a:ext uri="{FF2B5EF4-FFF2-40B4-BE49-F238E27FC236}">
                <a16:creationId xmlns:a16="http://schemas.microsoft.com/office/drawing/2014/main" id="{D5A10D49-E7EE-F043-988B-3798081CAC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9550" y="6270792"/>
            <a:ext cx="1188079" cy="400755"/>
          </a:xfrm>
          <a:prstGeom prst="rect">
            <a:avLst/>
          </a:prstGeom>
        </p:spPr>
      </p:pic>
      <p:pic>
        <p:nvPicPr>
          <p:cNvPr id="10" name="Picture 9">
            <a:extLst>
              <a:ext uri="{FF2B5EF4-FFF2-40B4-BE49-F238E27FC236}">
                <a16:creationId xmlns:a16="http://schemas.microsoft.com/office/drawing/2014/main" id="{57665722-3C9D-AC40-9950-794F64D73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8880" y="6330943"/>
            <a:ext cx="1469343" cy="408151"/>
          </a:xfrm>
          <a:prstGeom prst="rect">
            <a:avLst/>
          </a:prstGeom>
        </p:spPr>
      </p:pic>
    </p:spTree>
    <p:extLst>
      <p:ext uri="{BB962C8B-B14F-4D97-AF65-F5344CB8AC3E}">
        <p14:creationId xmlns:p14="http://schemas.microsoft.com/office/powerpoint/2010/main" val="67513338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EBE028E9-637B-DA04-8A3A-66D199DE164D}"/>
              </a:ext>
            </a:extLst>
          </p:cNvPr>
          <p:cNvSpPr>
            <a:spLocks noGrp="1" noChangeArrowheads="1"/>
          </p:cNvSpPr>
          <p:nvPr>
            <p:ph type="title"/>
          </p:nvPr>
        </p:nvSpPr>
        <p:spPr bwMode="auto">
          <a:xfrm>
            <a:off x="0" y="-220663"/>
            <a:ext cx="9144000" cy="1325563"/>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VAG Rounded"/>
              </a:rPr>
              <a:t>Braille Challenge</a:t>
            </a:r>
          </a:p>
        </p:txBody>
      </p:sp>
      <p:pic>
        <p:nvPicPr>
          <p:cNvPr id="38915" name="Picture 4">
            <a:extLst>
              <a:ext uri="{FF2B5EF4-FFF2-40B4-BE49-F238E27FC236}">
                <a16:creationId xmlns:a16="http://schemas.microsoft.com/office/drawing/2014/main" id="{3F7367E1-282E-D48D-D047-982412D6F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3554413"/>
            <a:ext cx="81089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777DA52-E889-5036-76AD-C39120E603A6}"/>
              </a:ext>
            </a:extLst>
          </p:cNvPr>
          <p:cNvGrpSpPr>
            <a:grpSpLocks/>
          </p:cNvGrpSpPr>
          <p:nvPr/>
        </p:nvGrpSpPr>
        <p:grpSpPr bwMode="auto">
          <a:xfrm>
            <a:off x="0" y="1490663"/>
            <a:ext cx="9144000" cy="1535112"/>
            <a:chOff x="0" y="1528091"/>
            <a:chExt cx="9143999" cy="1534227"/>
          </a:xfrm>
        </p:grpSpPr>
        <p:sp>
          <p:nvSpPr>
            <p:cNvPr id="8" name="Rectangle 7">
              <a:extLst>
                <a:ext uri="{FF2B5EF4-FFF2-40B4-BE49-F238E27FC236}">
                  <a16:creationId xmlns:a16="http://schemas.microsoft.com/office/drawing/2014/main" id="{DA4B386A-AF96-A07B-1E7A-CD99B7F92613}"/>
                </a:ext>
              </a:extLst>
            </p:cNvPr>
            <p:cNvSpPr/>
            <p:nvPr/>
          </p:nvSpPr>
          <p:spPr>
            <a:xfrm>
              <a:off x="0" y="1528091"/>
              <a:ext cx="9143999" cy="1534227"/>
            </a:xfrm>
            <a:prstGeom prst="rect">
              <a:avLst/>
            </a:prstGeom>
            <a:solidFill>
              <a:srgbClr val="EE1F24"/>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A79C7F42-FB46-8933-DD4D-41AF020984F1}"/>
                </a:ext>
              </a:extLst>
            </p:cNvPr>
            <p:cNvSpPr/>
            <p:nvPr/>
          </p:nvSpPr>
          <p:spPr>
            <a:xfrm>
              <a:off x="517525" y="1770838"/>
              <a:ext cx="8108949" cy="10487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endParaRPr>
            </a:p>
          </p:txBody>
        </p:sp>
        <p:pic>
          <p:nvPicPr>
            <p:cNvPr id="38921" name="Picture 5">
              <a:extLst>
                <a:ext uri="{FF2B5EF4-FFF2-40B4-BE49-F238E27FC236}">
                  <a16:creationId xmlns:a16="http://schemas.microsoft.com/office/drawing/2014/main" id="{1585578A-E36C-800C-FB8D-2AB0F5305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811" y="2116089"/>
              <a:ext cx="7054381" cy="35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17" name="Picture 11">
            <a:extLst>
              <a:ext uri="{FF2B5EF4-FFF2-40B4-BE49-F238E27FC236}">
                <a16:creationId xmlns:a16="http://schemas.microsoft.com/office/drawing/2014/main" id="{311128DB-0E81-B78E-93B9-FF469C3C2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2">
            <a:extLst>
              <a:ext uri="{FF2B5EF4-FFF2-40B4-BE49-F238E27FC236}">
                <a16:creationId xmlns:a16="http://schemas.microsoft.com/office/drawing/2014/main" id="{5759DC1C-AA93-480C-DCDA-32A66DA410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0FC842C2-C825-B768-CA3C-8B024373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241425"/>
            <a:ext cx="83693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a:extLst>
              <a:ext uri="{FF2B5EF4-FFF2-40B4-BE49-F238E27FC236}">
                <a16:creationId xmlns:a16="http://schemas.microsoft.com/office/drawing/2014/main" id="{02DBA053-ED77-C11F-7038-2914AE83B9B0}"/>
              </a:ext>
            </a:extLst>
          </p:cNvPr>
          <p:cNvSpPr>
            <a:spLocks noGrp="1" noChangeArrowheads="1"/>
          </p:cNvSpPr>
          <p:nvPr>
            <p:ph type="title"/>
          </p:nvPr>
        </p:nvSpPr>
        <p:spPr bwMode="auto">
          <a:xfrm>
            <a:off x="0" y="-222250"/>
            <a:ext cx="9144000" cy="1325563"/>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VAG Rounded"/>
              </a:rPr>
              <a:t>Australian Sign Language</a:t>
            </a:r>
          </a:p>
        </p:txBody>
      </p:sp>
      <p:grpSp>
        <p:nvGrpSpPr>
          <p:cNvPr id="40964" name="Group 10">
            <a:extLst>
              <a:ext uri="{FF2B5EF4-FFF2-40B4-BE49-F238E27FC236}">
                <a16:creationId xmlns:a16="http://schemas.microsoft.com/office/drawing/2014/main" id="{0BC4E348-8C82-5D51-55F5-BBEDC6238CEB}"/>
              </a:ext>
            </a:extLst>
          </p:cNvPr>
          <p:cNvGrpSpPr>
            <a:grpSpLocks/>
          </p:cNvGrpSpPr>
          <p:nvPr/>
        </p:nvGrpSpPr>
        <p:grpSpPr bwMode="auto">
          <a:xfrm>
            <a:off x="417513" y="2020888"/>
            <a:ext cx="8124825" cy="369887"/>
            <a:chOff x="417310" y="1908579"/>
            <a:chExt cx="8125273" cy="369332"/>
          </a:xfrm>
        </p:grpSpPr>
        <p:sp>
          <p:nvSpPr>
            <p:cNvPr id="40989" name="TextBox 9">
              <a:extLst>
                <a:ext uri="{FF2B5EF4-FFF2-40B4-BE49-F238E27FC236}">
                  <a16:creationId xmlns:a16="http://schemas.microsoft.com/office/drawing/2014/main" id="{332F9EB2-7CF5-87CE-6831-13EEE05E7612}"/>
                </a:ext>
              </a:extLst>
            </p:cNvPr>
            <p:cNvSpPr txBox="1">
              <a:spLocks noChangeArrowheads="1"/>
            </p:cNvSpPr>
            <p:nvPr/>
          </p:nvSpPr>
          <p:spPr bwMode="auto">
            <a:xfrm>
              <a:off x="41731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A</a:t>
              </a:r>
            </a:p>
          </p:txBody>
        </p:sp>
        <p:sp>
          <p:nvSpPr>
            <p:cNvPr id="40990" name="TextBox 11">
              <a:extLst>
                <a:ext uri="{FF2B5EF4-FFF2-40B4-BE49-F238E27FC236}">
                  <a16:creationId xmlns:a16="http://schemas.microsoft.com/office/drawing/2014/main" id="{9F557389-0B18-416A-75CE-F8C0333A97E0}"/>
                </a:ext>
              </a:extLst>
            </p:cNvPr>
            <p:cNvSpPr txBox="1">
              <a:spLocks noChangeArrowheads="1"/>
            </p:cNvSpPr>
            <p:nvPr/>
          </p:nvSpPr>
          <p:spPr bwMode="auto">
            <a:xfrm>
              <a:off x="1638556"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B</a:t>
              </a:r>
            </a:p>
          </p:txBody>
        </p:sp>
        <p:sp>
          <p:nvSpPr>
            <p:cNvPr id="40991" name="TextBox 12">
              <a:extLst>
                <a:ext uri="{FF2B5EF4-FFF2-40B4-BE49-F238E27FC236}">
                  <a16:creationId xmlns:a16="http://schemas.microsoft.com/office/drawing/2014/main" id="{B8307FAB-B353-A0B4-A033-29505614C3CD}"/>
                </a:ext>
              </a:extLst>
            </p:cNvPr>
            <p:cNvSpPr txBox="1">
              <a:spLocks noChangeArrowheads="1"/>
            </p:cNvSpPr>
            <p:nvPr/>
          </p:nvSpPr>
          <p:spPr bwMode="auto">
            <a:xfrm>
              <a:off x="2859802"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C</a:t>
              </a:r>
            </a:p>
          </p:txBody>
        </p:sp>
        <p:sp>
          <p:nvSpPr>
            <p:cNvPr id="40992" name="TextBox 13">
              <a:extLst>
                <a:ext uri="{FF2B5EF4-FFF2-40B4-BE49-F238E27FC236}">
                  <a16:creationId xmlns:a16="http://schemas.microsoft.com/office/drawing/2014/main" id="{641232EE-34FD-5502-9306-3652FAA2AD51}"/>
                </a:ext>
              </a:extLst>
            </p:cNvPr>
            <p:cNvSpPr txBox="1">
              <a:spLocks noChangeArrowheads="1"/>
            </p:cNvSpPr>
            <p:nvPr/>
          </p:nvSpPr>
          <p:spPr bwMode="auto">
            <a:xfrm>
              <a:off x="4081048"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D</a:t>
              </a:r>
            </a:p>
          </p:txBody>
        </p:sp>
        <p:sp>
          <p:nvSpPr>
            <p:cNvPr id="40993" name="TextBox 14">
              <a:extLst>
                <a:ext uri="{FF2B5EF4-FFF2-40B4-BE49-F238E27FC236}">
                  <a16:creationId xmlns:a16="http://schemas.microsoft.com/office/drawing/2014/main" id="{780B0CAA-8798-B6D9-7923-67E14515FA59}"/>
                </a:ext>
              </a:extLst>
            </p:cNvPr>
            <p:cNvSpPr txBox="1">
              <a:spLocks noChangeArrowheads="1"/>
            </p:cNvSpPr>
            <p:nvPr/>
          </p:nvSpPr>
          <p:spPr bwMode="auto">
            <a:xfrm>
              <a:off x="530229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E</a:t>
              </a:r>
            </a:p>
          </p:txBody>
        </p:sp>
        <p:sp>
          <p:nvSpPr>
            <p:cNvPr id="40994" name="TextBox 15">
              <a:extLst>
                <a:ext uri="{FF2B5EF4-FFF2-40B4-BE49-F238E27FC236}">
                  <a16:creationId xmlns:a16="http://schemas.microsoft.com/office/drawing/2014/main" id="{B5D4378F-22BF-79C0-2D71-5F21243A7D93}"/>
                </a:ext>
              </a:extLst>
            </p:cNvPr>
            <p:cNvSpPr txBox="1">
              <a:spLocks noChangeArrowheads="1"/>
            </p:cNvSpPr>
            <p:nvPr/>
          </p:nvSpPr>
          <p:spPr bwMode="auto">
            <a:xfrm>
              <a:off x="652354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F</a:t>
              </a:r>
            </a:p>
          </p:txBody>
        </p:sp>
        <p:sp>
          <p:nvSpPr>
            <p:cNvPr id="40995" name="TextBox 16">
              <a:extLst>
                <a:ext uri="{FF2B5EF4-FFF2-40B4-BE49-F238E27FC236}">
                  <a16:creationId xmlns:a16="http://schemas.microsoft.com/office/drawing/2014/main" id="{937C1501-29BF-3701-E4B1-3652A1A0F465}"/>
                </a:ext>
              </a:extLst>
            </p:cNvPr>
            <p:cNvSpPr txBox="1">
              <a:spLocks noChangeArrowheads="1"/>
            </p:cNvSpPr>
            <p:nvPr/>
          </p:nvSpPr>
          <p:spPr bwMode="auto">
            <a:xfrm>
              <a:off x="774478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G</a:t>
              </a:r>
            </a:p>
          </p:txBody>
        </p:sp>
      </p:grpSp>
      <p:grpSp>
        <p:nvGrpSpPr>
          <p:cNvPr id="40965" name="Group 18">
            <a:extLst>
              <a:ext uri="{FF2B5EF4-FFF2-40B4-BE49-F238E27FC236}">
                <a16:creationId xmlns:a16="http://schemas.microsoft.com/office/drawing/2014/main" id="{0EF76335-3BE0-00A7-5C51-0F20CFDCB671}"/>
              </a:ext>
            </a:extLst>
          </p:cNvPr>
          <p:cNvGrpSpPr>
            <a:grpSpLocks/>
          </p:cNvGrpSpPr>
          <p:nvPr/>
        </p:nvGrpSpPr>
        <p:grpSpPr bwMode="auto">
          <a:xfrm>
            <a:off x="417513" y="3298825"/>
            <a:ext cx="8124825" cy="369888"/>
            <a:chOff x="417310" y="1908579"/>
            <a:chExt cx="8125273" cy="369332"/>
          </a:xfrm>
        </p:grpSpPr>
        <p:sp>
          <p:nvSpPr>
            <p:cNvPr id="40982" name="TextBox 19">
              <a:extLst>
                <a:ext uri="{FF2B5EF4-FFF2-40B4-BE49-F238E27FC236}">
                  <a16:creationId xmlns:a16="http://schemas.microsoft.com/office/drawing/2014/main" id="{DA8445CD-7957-9EA0-BB36-FC32F1E94483}"/>
                </a:ext>
              </a:extLst>
            </p:cNvPr>
            <p:cNvSpPr txBox="1">
              <a:spLocks noChangeArrowheads="1"/>
            </p:cNvSpPr>
            <p:nvPr/>
          </p:nvSpPr>
          <p:spPr bwMode="auto">
            <a:xfrm>
              <a:off x="41731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H</a:t>
              </a:r>
            </a:p>
          </p:txBody>
        </p:sp>
        <p:sp>
          <p:nvSpPr>
            <p:cNvPr id="40983" name="TextBox 20">
              <a:extLst>
                <a:ext uri="{FF2B5EF4-FFF2-40B4-BE49-F238E27FC236}">
                  <a16:creationId xmlns:a16="http://schemas.microsoft.com/office/drawing/2014/main" id="{1296EA98-557E-49FD-D72A-1B9273849C41}"/>
                </a:ext>
              </a:extLst>
            </p:cNvPr>
            <p:cNvSpPr txBox="1">
              <a:spLocks noChangeArrowheads="1"/>
            </p:cNvSpPr>
            <p:nvPr/>
          </p:nvSpPr>
          <p:spPr bwMode="auto">
            <a:xfrm>
              <a:off x="1638556"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I</a:t>
              </a:r>
            </a:p>
          </p:txBody>
        </p:sp>
        <p:sp>
          <p:nvSpPr>
            <p:cNvPr id="40984" name="TextBox 21">
              <a:extLst>
                <a:ext uri="{FF2B5EF4-FFF2-40B4-BE49-F238E27FC236}">
                  <a16:creationId xmlns:a16="http://schemas.microsoft.com/office/drawing/2014/main" id="{192F86EC-CFDC-E79D-4E0B-ACDD6F9A27DA}"/>
                </a:ext>
              </a:extLst>
            </p:cNvPr>
            <p:cNvSpPr txBox="1">
              <a:spLocks noChangeArrowheads="1"/>
            </p:cNvSpPr>
            <p:nvPr/>
          </p:nvSpPr>
          <p:spPr bwMode="auto">
            <a:xfrm>
              <a:off x="2859802"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J</a:t>
              </a:r>
            </a:p>
          </p:txBody>
        </p:sp>
        <p:sp>
          <p:nvSpPr>
            <p:cNvPr id="40985" name="TextBox 22">
              <a:extLst>
                <a:ext uri="{FF2B5EF4-FFF2-40B4-BE49-F238E27FC236}">
                  <a16:creationId xmlns:a16="http://schemas.microsoft.com/office/drawing/2014/main" id="{943E1D8D-7413-627F-B74D-B9FA4C3F6D39}"/>
                </a:ext>
              </a:extLst>
            </p:cNvPr>
            <p:cNvSpPr txBox="1">
              <a:spLocks noChangeArrowheads="1"/>
            </p:cNvSpPr>
            <p:nvPr/>
          </p:nvSpPr>
          <p:spPr bwMode="auto">
            <a:xfrm>
              <a:off x="4081048"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K</a:t>
              </a:r>
            </a:p>
          </p:txBody>
        </p:sp>
        <p:sp>
          <p:nvSpPr>
            <p:cNvPr id="40986" name="TextBox 23">
              <a:extLst>
                <a:ext uri="{FF2B5EF4-FFF2-40B4-BE49-F238E27FC236}">
                  <a16:creationId xmlns:a16="http://schemas.microsoft.com/office/drawing/2014/main" id="{47B6611A-B46B-1D33-5555-A6805D5EF55D}"/>
                </a:ext>
              </a:extLst>
            </p:cNvPr>
            <p:cNvSpPr txBox="1">
              <a:spLocks noChangeArrowheads="1"/>
            </p:cNvSpPr>
            <p:nvPr/>
          </p:nvSpPr>
          <p:spPr bwMode="auto">
            <a:xfrm>
              <a:off x="530229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L</a:t>
              </a:r>
            </a:p>
          </p:txBody>
        </p:sp>
        <p:sp>
          <p:nvSpPr>
            <p:cNvPr id="40987" name="TextBox 24">
              <a:extLst>
                <a:ext uri="{FF2B5EF4-FFF2-40B4-BE49-F238E27FC236}">
                  <a16:creationId xmlns:a16="http://schemas.microsoft.com/office/drawing/2014/main" id="{FFB65B67-C7FE-4056-F88A-B6181D8D2EE1}"/>
                </a:ext>
              </a:extLst>
            </p:cNvPr>
            <p:cNvSpPr txBox="1">
              <a:spLocks noChangeArrowheads="1"/>
            </p:cNvSpPr>
            <p:nvPr/>
          </p:nvSpPr>
          <p:spPr bwMode="auto">
            <a:xfrm>
              <a:off x="652354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M</a:t>
              </a:r>
            </a:p>
          </p:txBody>
        </p:sp>
        <p:sp>
          <p:nvSpPr>
            <p:cNvPr id="40988" name="TextBox 25">
              <a:extLst>
                <a:ext uri="{FF2B5EF4-FFF2-40B4-BE49-F238E27FC236}">
                  <a16:creationId xmlns:a16="http://schemas.microsoft.com/office/drawing/2014/main" id="{1881AA9F-A595-2981-BA32-C555C98E778D}"/>
                </a:ext>
              </a:extLst>
            </p:cNvPr>
            <p:cNvSpPr txBox="1">
              <a:spLocks noChangeArrowheads="1"/>
            </p:cNvSpPr>
            <p:nvPr/>
          </p:nvSpPr>
          <p:spPr bwMode="auto">
            <a:xfrm>
              <a:off x="774478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N</a:t>
              </a:r>
            </a:p>
          </p:txBody>
        </p:sp>
      </p:grpSp>
      <p:grpSp>
        <p:nvGrpSpPr>
          <p:cNvPr id="40966" name="Group 26">
            <a:extLst>
              <a:ext uri="{FF2B5EF4-FFF2-40B4-BE49-F238E27FC236}">
                <a16:creationId xmlns:a16="http://schemas.microsoft.com/office/drawing/2014/main" id="{3C23FEAE-BC61-A471-48FE-BC20EC03E0A1}"/>
              </a:ext>
            </a:extLst>
          </p:cNvPr>
          <p:cNvGrpSpPr>
            <a:grpSpLocks/>
          </p:cNvGrpSpPr>
          <p:nvPr/>
        </p:nvGrpSpPr>
        <p:grpSpPr bwMode="auto">
          <a:xfrm>
            <a:off x="417513" y="4578350"/>
            <a:ext cx="8124825" cy="368300"/>
            <a:chOff x="417310" y="1908579"/>
            <a:chExt cx="8125273" cy="369332"/>
          </a:xfrm>
        </p:grpSpPr>
        <p:sp>
          <p:nvSpPr>
            <p:cNvPr id="40975" name="TextBox 27">
              <a:extLst>
                <a:ext uri="{FF2B5EF4-FFF2-40B4-BE49-F238E27FC236}">
                  <a16:creationId xmlns:a16="http://schemas.microsoft.com/office/drawing/2014/main" id="{4EB7D705-5C97-FF0A-6740-225FA13A3522}"/>
                </a:ext>
              </a:extLst>
            </p:cNvPr>
            <p:cNvSpPr txBox="1">
              <a:spLocks noChangeArrowheads="1"/>
            </p:cNvSpPr>
            <p:nvPr/>
          </p:nvSpPr>
          <p:spPr bwMode="auto">
            <a:xfrm>
              <a:off x="41731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O</a:t>
              </a:r>
            </a:p>
          </p:txBody>
        </p:sp>
        <p:sp>
          <p:nvSpPr>
            <p:cNvPr id="40976" name="TextBox 28">
              <a:extLst>
                <a:ext uri="{FF2B5EF4-FFF2-40B4-BE49-F238E27FC236}">
                  <a16:creationId xmlns:a16="http://schemas.microsoft.com/office/drawing/2014/main" id="{673E8C48-D1A6-C52D-5B75-67F465E65F52}"/>
                </a:ext>
              </a:extLst>
            </p:cNvPr>
            <p:cNvSpPr txBox="1">
              <a:spLocks noChangeArrowheads="1"/>
            </p:cNvSpPr>
            <p:nvPr/>
          </p:nvSpPr>
          <p:spPr bwMode="auto">
            <a:xfrm>
              <a:off x="1638556"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P</a:t>
              </a:r>
            </a:p>
          </p:txBody>
        </p:sp>
        <p:sp>
          <p:nvSpPr>
            <p:cNvPr id="40977" name="TextBox 29">
              <a:extLst>
                <a:ext uri="{FF2B5EF4-FFF2-40B4-BE49-F238E27FC236}">
                  <a16:creationId xmlns:a16="http://schemas.microsoft.com/office/drawing/2014/main" id="{7679FFAF-9CEA-FEC8-82A7-D672C2E84129}"/>
                </a:ext>
              </a:extLst>
            </p:cNvPr>
            <p:cNvSpPr txBox="1">
              <a:spLocks noChangeArrowheads="1"/>
            </p:cNvSpPr>
            <p:nvPr/>
          </p:nvSpPr>
          <p:spPr bwMode="auto">
            <a:xfrm>
              <a:off x="2859802"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Q</a:t>
              </a:r>
            </a:p>
          </p:txBody>
        </p:sp>
        <p:sp>
          <p:nvSpPr>
            <p:cNvPr id="40978" name="TextBox 30">
              <a:extLst>
                <a:ext uri="{FF2B5EF4-FFF2-40B4-BE49-F238E27FC236}">
                  <a16:creationId xmlns:a16="http://schemas.microsoft.com/office/drawing/2014/main" id="{9E8DF433-847C-7255-7027-419B6FF1E07D}"/>
                </a:ext>
              </a:extLst>
            </p:cNvPr>
            <p:cNvSpPr txBox="1">
              <a:spLocks noChangeArrowheads="1"/>
            </p:cNvSpPr>
            <p:nvPr/>
          </p:nvSpPr>
          <p:spPr bwMode="auto">
            <a:xfrm>
              <a:off x="4081048"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R</a:t>
              </a:r>
            </a:p>
          </p:txBody>
        </p:sp>
        <p:sp>
          <p:nvSpPr>
            <p:cNvPr id="40979" name="TextBox 31">
              <a:extLst>
                <a:ext uri="{FF2B5EF4-FFF2-40B4-BE49-F238E27FC236}">
                  <a16:creationId xmlns:a16="http://schemas.microsoft.com/office/drawing/2014/main" id="{17B7AC93-5BCF-51BD-5A3C-D6546C104A01}"/>
                </a:ext>
              </a:extLst>
            </p:cNvPr>
            <p:cNvSpPr txBox="1">
              <a:spLocks noChangeArrowheads="1"/>
            </p:cNvSpPr>
            <p:nvPr/>
          </p:nvSpPr>
          <p:spPr bwMode="auto">
            <a:xfrm>
              <a:off x="530229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S</a:t>
              </a:r>
            </a:p>
          </p:txBody>
        </p:sp>
        <p:sp>
          <p:nvSpPr>
            <p:cNvPr id="40980" name="TextBox 32">
              <a:extLst>
                <a:ext uri="{FF2B5EF4-FFF2-40B4-BE49-F238E27FC236}">
                  <a16:creationId xmlns:a16="http://schemas.microsoft.com/office/drawing/2014/main" id="{F390D6E2-B8D3-6709-F5B2-491B803A6F7C}"/>
                </a:ext>
              </a:extLst>
            </p:cNvPr>
            <p:cNvSpPr txBox="1">
              <a:spLocks noChangeArrowheads="1"/>
            </p:cNvSpPr>
            <p:nvPr/>
          </p:nvSpPr>
          <p:spPr bwMode="auto">
            <a:xfrm>
              <a:off x="652354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T</a:t>
              </a:r>
            </a:p>
          </p:txBody>
        </p:sp>
        <p:sp>
          <p:nvSpPr>
            <p:cNvPr id="40981" name="TextBox 33">
              <a:extLst>
                <a:ext uri="{FF2B5EF4-FFF2-40B4-BE49-F238E27FC236}">
                  <a16:creationId xmlns:a16="http://schemas.microsoft.com/office/drawing/2014/main" id="{4E1D2DB4-097D-D768-AFEB-4E7619359B7E}"/>
                </a:ext>
              </a:extLst>
            </p:cNvPr>
            <p:cNvSpPr txBox="1">
              <a:spLocks noChangeArrowheads="1"/>
            </p:cNvSpPr>
            <p:nvPr/>
          </p:nvSpPr>
          <p:spPr bwMode="auto">
            <a:xfrm>
              <a:off x="774478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U</a:t>
              </a:r>
            </a:p>
          </p:txBody>
        </p:sp>
      </p:grpSp>
      <p:grpSp>
        <p:nvGrpSpPr>
          <p:cNvPr id="40967" name="Group 34">
            <a:extLst>
              <a:ext uri="{FF2B5EF4-FFF2-40B4-BE49-F238E27FC236}">
                <a16:creationId xmlns:a16="http://schemas.microsoft.com/office/drawing/2014/main" id="{61E8D2F7-8F16-4920-AB67-A27CB31E6805}"/>
              </a:ext>
            </a:extLst>
          </p:cNvPr>
          <p:cNvGrpSpPr>
            <a:grpSpLocks/>
          </p:cNvGrpSpPr>
          <p:nvPr/>
        </p:nvGrpSpPr>
        <p:grpSpPr bwMode="auto">
          <a:xfrm>
            <a:off x="1638300" y="5842000"/>
            <a:ext cx="5683250" cy="369888"/>
            <a:chOff x="1638556" y="1908579"/>
            <a:chExt cx="5682783" cy="369332"/>
          </a:xfrm>
        </p:grpSpPr>
        <p:sp>
          <p:nvSpPr>
            <p:cNvPr id="40970" name="TextBox 36">
              <a:extLst>
                <a:ext uri="{FF2B5EF4-FFF2-40B4-BE49-F238E27FC236}">
                  <a16:creationId xmlns:a16="http://schemas.microsoft.com/office/drawing/2014/main" id="{61B8A66B-08DA-3A32-F778-65846FDA3EBE}"/>
                </a:ext>
              </a:extLst>
            </p:cNvPr>
            <p:cNvSpPr txBox="1">
              <a:spLocks noChangeArrowheads="1"/>
            </p:cNvSpPr>
            <p:nvPr/>
          </p:nvSpPr>
          <p:spPr bwMode="auto">
            <a:xfrm>
              <a:off x="1638556"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V</a:t>
              </a:r>
            </a:p>
          </p:txBody>
        </p:sp>
        <p:sp>
          <p:nvSpPr>
            <p:cNvPr id="40971" name="TextBox 37">
              <a:extLst>
                <a:ext uri="{FF2B5EF4-FFF2-40B4-BE49-F238E27FC236}">
                  <a16:creationId xmlns:a16="http://schemas.microsoft.com/office/drawing/2014/main" id="{A1D978C1-0747-320F-3F0F-5BFD1B41301F}"/>
                </a:ext>
              </a:extLst>
            </p:cNvPr>
            <p:cNvSpPr txBox="1">
              <a:spLocks noChangeArrowheads="1"/>
            </p:cNvSpPr>
            <p:nvPr/>
          </p:nvSpPr>
          <p:spPr bwMode="auto">
            <a:xfrm>
              <a:off x="2859802"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W</a:t>
              </a:r>
            </a:p>
          </p:txBody>
        </p:sp>
        <p:sp>
          <p:nvSpPr>
            <p:cNvPr id="40972" name="TextBox 38">
              <a:extLst>
                <a:ext uri="{FF2B5EF4-FFF2-40B4-BE49-F238E27FC236}">
                  <a16:creationId xmlns:a16="http://schemas.microsoft.com/office/drawing/2014/main" id="{00F5B8F9-285C-58F5-4845-DB24D738F473}"/>
                </a:ext>
              </a:extLst>
            </p:cNvPr>
            <p:cNvSpPr txBox="1">
              <a:spLocks noChangeArrowheads="1"/>
            </p:cNvSpPr>
            <p:nvPr/>
          </p:nvSpPr>
          <p:spPr bwMode="auto">
            <a:xfrm>
              <a:off x="4081048"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X</a:t>
              </a:r>
            </a:p>
          </p:txBody>
        </p:sp>
        <p:sp>
          <p:nvSpPr>
            <p:cNvPr id="40973" name="TextBox 39">
              <a:extLst>
                <a:ext uri="{FF2B5EF4-FFF2-40B4-BE49-F238E27FC236}">
                  <a16:creationId xmlns:a16="http://schemas.microsoft.com/office/drawing/2014/main" id="{4848989C-9707-EE65-B419-76A92CF9A293}"/>
                </a:ext>
              </a:extLst>
            </p:cNvPr>
            <p:cNvSpPr txBox="1">
              <a:spLocks noChangeArrowheads="1"/>
            </p:cNvSpPr>
            <p:nvPr/>
          </p:nvSpPr>
          <p:spPr bwMode="auto">
            <a:xfrm>
              <a:off x="5302294"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Y</a:t>
              </a:r>
            </a:p>
          </p:txBody>
        </p:sp>
        <p:sp>
          <p:nvSpPr>
            <p:cNvPr id="40974" name="TextBox 40">
              <a:extLst>
                <a:ext uri="{FF2B5EF4-FFF2-40B4-BE49-F238E27FC236}">
                  <a16:creationId xmlns:a16="http://schemas.microsoft.com/office/drawing/2014/main" id="{6F038A6A-0F34-CAE2-05A9-29324D2707CB}"/>
                </a:ext>
              </a:extLst>
            </p:cNvPr>
            <p:cNvSpPr txBox="1">
              <a:spLocks noChangeArrowheads="1"/>
            </p:cNvSpPr>
            <p:nvPr/>
          </p:nvSpPr>
          <p:spPr bwMode="auto">
            <a:xfrm>
              <a:off x="6523540" y="1908579"/>
              <a:ext cx="797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a:solidFill>
                    <a:srgbClr val="EE1F24"/>
                  </a:solidFill>
                  <a:latin typeface="Arial" panose="020B0604020202020204" pitchFamily="34" charset="0"/>
                </a:rPr>
                <a:t>Z</a:t>
              </a:r>
            </a:p>
          </p:txBody>
        </p:sp>
      </p:grpSp>
      <p:pic>
        <p:nvPicPr>
          <p:cNvPr id="40968" name="Picture 42">
            <a:extLst>
              <a:ext uri="{FF2B5EF4-FFF2-40B4-BE49-F238E27FC236}">
                <a16:creationId xmlns:a16="http://schemas.microsoft.com/office/drawing/2014/main" id="{42271059-2502-DD35-17CD-D75FCD9A4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3">
            <a:extLst>
              <a:ext uri="{FF2B5EF4-FFF2-40B4-BE49-F238E27FC236}">
                <a16:creationId xmlns:a16="http://schemas.microsoft.com/office/drawing/2014/main" id="{6231553B-3C74-E74D-5302-2CE53FD7B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67DA6028-116D-896E-D211-57B42EEEECEB}"/>
              </a:ext>
            </a:extLst>
          </p:cNvPr>
          <p:cNvSpPr>
            <a:spLocks noGrp="1" noChangeArrowheads="1"/>
          </p:cNvSpPr>
          <p:nvPr>
            <p:ph type="title"/>
          </p:nvPr>
        </p:nvSpPr>
        <p:spPr bwMode="auto">
          <a:xfrm>
            <a:off x="0" y="269875"/>
            <a:ext cx="9144000" cy="1450975"/>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VAG Rounded"/>
              </a:rPr>
              <a:t>Language and </a:t>
            </a:r>
            <a:br>
              <a:rPr lang="en-AU" altLang="en-US">
                <a:latin typeface="VAG Rundschrift D Regular" panose="020B0604020202020204" charset="0"/>
                <a:ea typeface="VAG Rounded"/>
                <a:cs typeface="VAG Rounded"/>
              </a:rPr>
            </a:br>
            <a:r>
              <a:rPr lang="en-AU" altLang="en-US">
                <a:latin typeface="VAG Rundschrift D Regular" panose="020B0604020202020204" charset="0"/>
                <a:ea typeface="VAG Rounded"/>
                <a:cs typeface="VAG Rounded"/>
              </a:rPr>
              <a:t>Communication</a:t>
            </a:r>
          </a:p>
        </p:txBody>
      </p:sp>
      <p:pic>
        <p:nvPicPr>
          <p:cNvPr id="43011" name="Picture 4">
            <a:extLst>
              <a:ext uri="{FF2B5EF4-FFF2-40B4-BE49-F238E27FC236}">
                <a16:creationId xmlns:a16="http://schemas.microsoft.com/office/drawing/2014/main" id="{D0EECC1F-C9C9-5A5B-2638-CA03DB74D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2020888"/>
            <a:ext cx="36353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a:extLst>
              <a:ext uri="{FF2B5EF4-FFF2-40B4-BE49-F238E27FC236}">
                <a16:creationId xmlns:a16="http://schemas.microsoft.com/office/drawing/2014/main" id="{6AA6A680-2E4F-7F2D-4702-7BC5AE006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2020888"/>
            <a:ext cx="36353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a:extLst>
              <a:ext uri="{FF2B5EF4-FFF2-40B4-BE49-F238E27FC236}">
                <a16:creationId xmlns:a16="http://schemas.microsoft.com/office/drawing/2014/main" id="{6C20BBBF-88C8-E494-1BFF-2EC0ECDA5D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9">
            <a:extLst>
              <a:ext uri="{FF2B5EF4-FFF2-40B4-BE49-F238E27FC236}">
                <a16:creationId xmlns:a16="http://schemas.microsoft.com/office/drawing/2014/main" id="{A7073E12-1C16-39A7-CB4E-3D7AB8A6C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1CBA62F-2483-2B13-C643-302783E70DBF}"/>
              </a:ext>
            </a:extLst>
          </p:cNvPr>
          <p:cNvSpPr>
            <a:spLocks noGrp="1" noChangeArrowheads="1"/>
          </p:cNvSpPr>
          <p:nvPr>
            <p:ph type="title"/>
          </p:nvPr>
        </p:nvSpPr>
        <p:spPr bwMode="auto">
          <a:xfrm>
            <a:off x="0" y="-174625"/>
            <a:ext cx="9144000" cy="1325563"/>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VAG Rounded"/>
              </a:rPr>
              <a:t>Communication!</a:t>
            </a:r>
            <a:r>
              <a:rPr lang="en-AU" altLang="en-US">
                <a:solidFill>
                  <a:schemeClr val="bg1"/>
                </a:solidFill>
                <a:latin typeface="VAG Rundschrift D Regular" panose="020B0604020202020204" charset="0"/>
                <a:ea typeface="VAG Rounded"/>
                <a:cs typeface="VAG Rounded"/>
              </a:rPr>
              <a:t>_</a:t>
            </a:r>
          </a:p>
        </p:txBody>
      </p:sp>
      <p:pic>
        <p:nvPicPr>
          <p:cNvPr id="4" name="Picture 3">
            <a:extLst>
              <a:ext uri="{FF2B5EF4-FFF2-40B4-BE49-F238E27FC236}">
                <a16:creationId xmlns:a16="http://schemas.microsoft.com/office/drawing/2014/main" id="{C1114A4D-601E-92E6-5289-753D77D75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503363"/>
            <a:ext cx="2854325"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7C8FBAD-10EE-8926-08FD-DC3C0302C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838" y="1503363"/>
            <a:ext cx="2854325"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682761B-7B02-27D2-EBED-1DCBD7D25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988" y="1503363"/>
            <a:ext cx="2854325"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a:extLst>
              <a:ext uri="{FF2B5EF4-FFF2-40B4-BE49-F238E27FC236}">
                <a16:creationId xmlns:a16="http://schemas.microsoft.com/office/drawing/2014/main" id="{7A0E04A7-CF98-0E79-10A6-8800474771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a:extLst>
              <a:ext uri="{FF2B5EF4-FFF2-40B4-BE49-F238E27FC236}">
                <a16:creationId xmlns:a16="http://schemas.microsoft.com/office/drawing/2014/main" id="{0C93E31D-DAA1-DC85-CB2A-675B3232A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AE8C23-41FC-A84B-7DC1-195CD8BEF9B9}"/>
              </a:ext>
            </a:extLst>
          </p:cNvPr>
          <p:cNvSpPr>
            <a:spLocks noGrp="1"/>
          </p:cNvSpPr>
          <p:nvPr>
            <p:ph sz="half" idx="1"/>
          </p:nvPr>
        </p:nvSpPr>
        <p:spPr>
          <a:xfrm>
            <a:off x="822325" y="1846263"/>
            <a:ext cx="3703638" cy="4022725"/>
          </a:xfrm>
        </p:spPr>
        <p:txBody>
          <a:bodyPr rtlCol="0">
            <a:normAutofit lnSpcReduction="10000"/>
          </a:bodyPr>
          <a:lstStyle/>
          <a:p>
            <a:pPr marL="0" indent="0" eaLnBrk="1" fontAlgn="auto" hangingPunct="1">
              <a:buFont typeface="Calibri" panose="020F0502020204030204" pitchFamily="34" charset="0"/>
              <a:buNone/>
              <a:defRPr/>
            </a:pPr>
            <a:r>
              <a:rPr lang="en-AU" sz="1600" b="1" dirty="0">
                <a:solidFill>
                  <a:srgbClr val="EB352A"/>
                </a:solidFill>
                <a:ea typeface="Lato" panose="020F0502020204030203" pitchFamily="34" charset="0"/>
              </a:rPr>
              <a:t>BCOs = </a:t>
            </a:r>
            <a:r>
              <a:rPr lang="en-AU" sz="1600" dirty="0">
                <a:solidFill>
                  <a:srgbClr val="394A58"/>
                </a:solidFill>
                <a:ea typeface="Lato" panose="020F0502020204030203" pitchFamily="34" charset="0"/>
              </a:rPr>
              <a:t>Behaviour Change Outcomes, the states this workshop seeks to create in its audience:</a:t>
            </a:r>
          </a:p>
          <a:p>
            <a:pPr marL="91440" indent="-91440" eaLnBrk="1" fontAlgn="auto" hangingPunct="1">
              <a:defRPr/>
            </a:pPr>
            <a:r>
              <a:rPr lang="en-AU" sz="1600" b="1" dirty="0">
                <a:solidFill>
                  <a:srgbClr val="EB352A"/>
                </a:solidFill>
                <a:ea typeface="Lato" panose="020F0502020204030203" pitchFamily="34" charset="0"/>
              </a:rPr>
              <a:t>Attitude:</a:t>
            </a:r>
            <a:r>
              <a:rPr lang="en-AU" sz="1600" dirty="0">
                <a:solidFill>
                  <a:srgbClr val="EB352A"/>
                </a:solidFill>
                <a:ea typeface="Lato" panose="020F0502020204030203" pitchFamily="34" charset="0"/>
              </a:rPr>
              <a:t> </a:t>
            </a:r>
            <a:r>
              <a:rPr lang="en-AU" sz="1600" dirty="0">
                <a:solidFill>
                  <a:srgbClr val="394A58"/>
                </a:solidFill>
                <a:ea typeface="Lato" panose="020F0502020204030203" pitchFamily="34" charset="0"/>
              </a:rPr>
              <a:t>The emotional disposition necessary for behaviour change.</a:t>
            </a:r>
          </a:p>
          <a:p>
            <a:pPr marL="91440" indent="-91440" eaLnBrk="1" fontAlgn="auto" hangingPunct="1">
              <a:defRPr/>
            </a:pPr>
            <a:r>
              <a:rPr lang="en-AU" sz="1600" b="1" dirty="0">
                <a:solidFill>
                  <a:srgbClr val="EB352A"/>
                </a:solidFill>
                <a:ea typeface="Lato" panose="020F0502020204030203" pitchFamily="34" charset="0"/>
              </a:rPr>
              <a:t>Knowledge: </a:t>
            </a:r>
            <a:r>
              <a:rPr lang="en-AU" sz="1600" dirty="0">
                <a:solidFill>
                  <a:srgbClr val="394A58"/>
                </a:solidFill>
                <a:ea typeface="Lato" panose="020F0502020204030203" pitchFamily="34" charset="0"/>
              </a:rPr>
              <a:t>The information essential to facilitating behaviour change.</a:t>
            </a:r>
          </a:p>
          <a:p>
            <a:pPr marL="91440" indent="-91440" eaLnBrk="1" fontAlgn="auto" hangingPunct="1">
              <a:defRPr/>
            </a:pPr>
            <a:r>
              <a:rPr lang="en-AU" sz="1600" b="1" dirty="0">
                <a:solidFill>
                  <a:srgbClr val="EB352A"/>
                </a:solidFill>
                <a:ea typeface="Lato" panose="020F0502020204030203" pitchFamily="34" charset="0"/>
              </a:rPr>
              <a:t>Self-Efficacy: </a:t>
            </a:r>
            <a:r>
              <a:rPr lang="en-AU" sz="1600" dirty="0">
                <a:solidFill>
                  <a:srgbClr val="394A58"/>
                </a:solidFill>
                <a:ea typeface="Lato" panose="020F0502020204030203" pitchFamily="34" charset="0"/>
              </a:rPr>
              <a:t>The practice of new behaviours.</a:t>
            </a:r>
          </a:p>
          <a:p>
            <a:pPr marL="91440" indent="-91440" eaLnBrk="1" fontAlgn="auto" hangingPunct="1">
              <a:defRPr/>
            </a:pPr>
            <a:r>
              <a:rPr lang="en-AU" sz="1600" b="1" dirty="0">
                <a:solidFill>
                  <a:srgbClr val="EB352A"/>
                </a:solidFill>
                <a:ea typeface="Lato" panose="020F0502020204030203" pitchFamily="34" charset="0"/>
              </a:rPr>
              <a:t>Behavioural Intention: </a:t>
            </a:r>
            <a:r>
              <a:rPr lang="en-AU" sz="1600" dirty="0">
                <a:solidFill>
                  <a:srgbClr val="394A58"/>
                </a:solidFill>
                <a:ea typeface="Lato" panose="020F0502020204030203" pitchFamily="34" charset="0"/>
              </a:rPr>
              <a:t>The  articulation of and commitment to changed behaviour.</a:t>
            </a:r>
          </a:p>
          <a:p>
            <a:pPr marL="0" indent="0" eaLnBrk="1" fontAlgn="auto" hangingPunct="1">
              <a:buFont typeface="Calibri" panose="020F0502020204030204" pitchFamily="34" charset="0"/>
              <a:buNone/>
              <a:defRPr/>
            </a:pPr>
            <a:r>
              <a:rPr lang="en-AU" sz="1600" b="1" dirty="0">
                <a:solidFill>
                  <a:srgbClr val="EB352A"/>
                </a:solidFill>
                <a:ea typeface="Lato" panose="020F0502020204030203" pitchFamily="34" charset="0"/>
              </a:rPr>
              <a:t>Learning Outcomes </a:t>
            </a:r>
            <a:r>
              <a:rPr lang="en-AU" sz="1600" dirty="0">
                <a:solidFill>
                  <a:srgbClr val="EB352A"/>
                </a:solidFill>
                <a:ea typeface="Lato" panose="020F0502020204030203" pitchFamily="34" charset="0"/>
              </a:rPr>
              <a:t>= </a:t>
            </a:r>
            <a:r>
              <a:rPr lang="en-AU" sz="1600" dirty="0">
                <a:solidFill>
                  <a:srgbClr val="394A58"/>
                </a:solidFill>
                <a:ea typeface="Lato" panose="020F0502020204030203" pitchFamily="34" charset="0"/>
              </a:rPr>
              <a:t>Expression of BCOs for market-facing contexts (e.g. for teachers).</a:t>
            </a:r>
          </a:p>
          <a:p>
            <a:pPr marL="91440" indent="-91440" eaLnBrk="1" fontAlgn="auto" hangingPunct="1">
              <a:defRPr/>
            </a:pPr>
            <a:endParaRPr lang="en-AU" dirty="0">
              <a:solidFill>
                <a:srgbClr val="394A58"/>
              </a:solidFill>
              <a:ea typeface="Lato" panose="020F0502020204030203" pitchFamily="34" charset="0"/>
            </a:endParaRPr>
          </a:p>
        </p:txBody>
      </p:sp>
      <p:sp>
        <p:nvSpPr>
          <p:cNvPr id="4" name="Content Placeholder 3">
            <a:extLst>
              <a:ext uri="{FF2B5EF4-FFF2-40B4-BE49-F238E27FC236}">
                <a16:creationId xmlns:a16="http://schemas.microsoft.com/office/drawing/2014/main" id="{9D157B25-2F65-AD93-E955-0B3646D34A7F}"/>
              </a:ext>
            </a:extLst>
          </p:cNvPr>
          <p:cNvSpPr>
            <a:spLocks noGrp="1"/>
          </p:cNvSpPr>
          <p:nvPr>
            <p:ph sz="half" idx="2"/>
          </p:nvPr>
        </p:nvSpPr>
        <p:spPr>
          <a:xfrm>
            <a:off x="4664075" y="1846263"/>
            <a:ext cx="3702050" cy="4022725"/>
          </a:xfrm>
        </p:spPr>
        <p:txBody>
          <a:bodyPr rtlCol="0">
            <a:normAutofit lnSpcReduction="10000"/>
          </a:bodyPr>
          <a:lstStyle/>
          <a:p>
            <a:pPr marL="0" indent="0" eaLnBrk="1" fontAlgn="auto" hangingPunct="1">
              <a:buFont typeface="Calibri" panose="020F0502020204030204" pitchFamily="34" charset="0"/>
              <a:buNone/>
              <a:defRPr/>
            </a:pPr>
            <a:r>
              <a:rPr lang="en-AU" sz="1600" b="1" dirty="0">
                <a:solidFill>
                  <a:srgbClr val="EB352A"/>
                </a:solidFill>
                <a:ea typeface="Lato" panose="020F0502020204030203" pitchFamily="34" charset="0"/>
              </a:rPr>
              <a:t>CPD</a:t>
            </a:r>
            <a:r>
              <a:rPr lang="en-AU" sz="1600" dirty="0">
                <a:solidFill>
                  <a:srgbClr val="EB352A"/>
                </a:solidFill>
                <a:ea typeface="Lato" panose="020F0502020204030203" pitchFamily="34" charset="0"/>
              </a:rPr>
              <a:t> = </a:t>
            </a:r>
            <a:r>
              <a:rPr lang="en-AU" sz="1600" dirty="0">
                <a:solidFill>
                  <a:srgbClr val="394A58"/>
                </a:solidFill>
                <a:ea typeface="Lato" panose="020F0502020204030203" pitchFamily="34" charset="0"/>
              </a:rPr>
              <a:t>‘Concept, Principles &amp; Details’, an information map that summarises content over three tiers – from the top-line Concept down to the specific Details.</a:t>
            </a:r>
          </a:p>
          <a:p>
            <a:pPr marL="0" indent="0" eaLnBrk="1" fontAlgn="auto" hangingPunct="1">
              <a:buFont typeface="Calibri" panose="020F0502020204030204" pitchFamily="34" charset="0"/>
              <a:buNone/>
              <a:defRPr/>
            </a:pPr>
            <a:r>
              <a:rPr lang="en-AU" sz="1600" dirty="0">
                <a:solidFill>
                  <a:srgbClr val="394A58"/>
                </a:solidFill>
                <a:ea typeface="Lato" panose="020F0502020204030203" pitchFamily="34" charset="0"/>
              </a:rPr>
              <a:t>At the Principles level, a workshop’s CPD correlates to the BCOs in the following sequence:</a:t>
            </a:r>
          </a:p>
          <a:p>
            <a:pPr marL="91440" indent="-91440" eaLnBrk="1" fontAlgn="auto" hangingPunct="1">
              <a:buFont typeface="+mj-lt"/>
              <a:buAutoNum type="arabicPeriod"/>
              <a:defRPr/>
            </a:pPr>
            <a:r>
              <a:rPr lang="en-AU" sz="1600" dirty="0">
                <a:solidFill>
                  <a:srgbClr val="394A58"/>
                </a:solidFill>
                <a:ea typeface="Lato" panose="020F0502020204030203" pitchFamily="34" charset="0"/>
              </a:rPr>
              <a:t> Introduction = Attitude</a:t>
            </a:r>
          </a:p>
          <a:p>
            <a:pPr marL="91440" indent="-91440" eaLnBrk="1" fontAlgn="auto" hangingPunct="1">
              <a:buFont typeface="+mj-lt"/>
              <a:buAutoNum type="arabicPeriod"/>
              <a:defRPr/>
            </a:pPr>
            <a:r>
              <a:rPr lang="en-AU" sz="1600" dirty="0">
                <a:solidFill>
                  <a:srgbClr val="394A58"/>
                </a:solidFill>
                <a:ea typeface="Lato" panose="020F0502020204030203" pitchFamily="34" charset="0"/>
              </a:rPr>
              <a:t> Principle 1 = Knowledge</a:t>
            </a:r>
          </a:p>
          <a:p>
            <a:pPr marL="91440" indent="-91440" eaLnBrk="1" fontAlgn="auto" hangingPunct="1">
              <a:buFont typeface="+mj-lt"/>
              <a:buAutoNum type="arabicPeriod"/>
              <a:defRPr/>
            </a:pPr>
            <a:r>
              <a:rPr lang="en-AU" sz="1600" dirty="0">
                <a:solidFill>
                  <a:srgbClr val="394A58"/>
                </a:solidFill>
                <a:ea typeface="Lato" panose="020F0502020204030203" pitchFamily="34" charset="0"/>
              </a:rPr>
              <a:t> Principle 2 = Self-Efficacy</a:t>
            </a:r>
          </a:p>
          <a:p>
            <a:pPr marL="91440" indent="-91440" eaLnBrk="1" fontAlgn="auto" hangingPunct="1">
              <a:buFont typeface="+mj-lt"/>
              <a:buAutoNum type="arabicPeriod"/>
              <a:defRPr/>
            </a:pPr>
            <a:r>
              <a:rPr lang="en-AU" sz="1600" dirty="0">
                <a:solidFill>
                  <a:srgbClr val="394A58"/>
                </a:solidFill>
                <a:ea typeface="Lato" panose="020F0502020204030203" pitchFamily="34" charset="0"/>
              </a:rPr>
              <a:t> Conclusion = Behavioural Intention </a:t>
            </a:r>
          </a:p>
          <a:p>
            <a:pPr marL="0" indent="0" eaLnBrk="1" fontAlgn="auto" hangingPunct="1">
              <a:buFont typeface="Calibri" panose="020F0502020204030204" pitchFamily="34" charset="0"/>
              <a:buNone/>
              <a:defRPr/>
            </a:pPr>
            <a:r>
              <a:rPr lang="en-AU" sz="1600" b="1" dirty="0">
                <a:solidFill>
                  <a:srgbClr val="EB352A"/>
                </a:solidFill>
                <a:ea typeface="Lato" panose="020F0502020204030203" pitchFamily="34" charset="0"/>
              </a:rPr>
              <a:t>Summary = </a:t>
            </a:r>
            <a:r>
              <a:rPr lang="en-AU" sz="1600" dirty="0">
                <a:solidFill>
                  <a:srgbClr val="394A58"/>
                </a:solidFill>
                <a:ea typeface="Lato" panose="020F0502020204030203" pitchFamily="34" charset="0"/>
              </a:rPr>
              <a:t>A short description of the scripted content of an individual slide.</a:t>
            </a:r>
            <a:endParaRPr lang="en-AU" sz="1600" b="1" dirty="0">
              <a:solidFill>
                <a:srgbClr val="394A58"/>
              </a:solidFill>
              <a:ea typeface="Lato" panose="020F0502020204030203" pitchFamily="34" charset="0"/>
            </a:endParaRPr>
          </a:p>
        </p:txBody>
      </p:sp>
      <p:sp>
        <p:nvSpPr>
          <p:cNvPr id="11268" name="Title 1">
            <a:extLst>
              <a:ext uri="{FF2B5EF4-FFF2-40B4-BE49-F238E27FC236}">
                <a16:creationId xmlns:a16="http://schemas.microsoft.com/office/drawing/2014/main" id="{1872C5E0-6B06-C3E2-8B1E-097646861CC9}"/>
              </a:ext>
            </a:extLst>
          </p:cNvPr>
          <p:cNvSpPr>
            <a:spLocks noGrp="1" noChangeArrowheads="1"/>
          </p:cNvSpPr>
          <p:nvPr>
            <p:ph type="title"/>
          </p:nvPr>
        </p:nvSpPr>
        <p:spPr bwMode="auto">
          <a:xfrm>
            <a:off x="800100" y="44450"/>
            <a:ext cx="7543800" cy="1030288"/>
          </a:xfrm>
        </p:spPr>
        <p:txBody>
          <a:bodyPr wrap="square" numCol="1" anchorCtr="0" compatLnSpc="1">
            <a:prstTxWarp prst="textNoShape">
              <a:avLst/>
            </a:prstTxWarp>
          </a:bodyPr>
          <a:lstStyle/>
          <a:p>
            <a:pPr eaLnBrk="1" hangingPunct="1">
              <a:defRPr/>
            </a:pPr>
            <a:r>
              <a:rPr lang="en-AU" altLang="en-US" sz="4000">
                <a:latin typeface="Arial" panose="020B0604020202020204" pitchFamily="34" charset="0"/>
                <a:ea typeface="VAG Rounded"/>
                <a:cs typeface="Arial" panose="020B0604020202020204" pitchFamily="34" charset="0"/>
              </a:rPr>
              <a:t>Key</a:t>
            </a:r>
          </a:p>
        </p:txBody>
      </p:sp>
      <p:pic>
        <p:nvPicPr>
          <p:cNvPr id="11269" name="Picture 8">
            <a:extLst>
              <a:ext uri="{FF2B5EF4-FFF2-40B4-BE49-F238E27FC236}">
                <a16:creationId xmlns:a16="http://schemas.microsoft.com/office/drawing/2014/main" id="{514C36B4-EFB9-C115-1045-6A3D52AA7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343650"/>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3">
            <a:extLst>
              <a:ext uri="{FF2B5EF4-FFF2-40B4-BE49-F238E27FC236}">
                <a16:creationId xmlns:a16="http://schemas.microsoft.com/office/drawing/2014/main" id="{3AF6BCC0-2124-EAD7-8F37-01C1175C5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3E4AB1F-C542-D920-BD2D-90D73C377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1317625"/>
            <a:ext cx="421481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a:extLst>
              <a:ext uri="{FF2B5EF4-FFF2-40B4-BE49-F238E27FC236}">
                <a16:creationId xmlns:a16="http://schemas.microsoft.com/office/drawing/2014/main" id="{AAFA270A-442E-4604-12D5-FE0D2CA83BEB}"/>
              </a:ext>
            </a:extLst>
          </p:cNvPr>
          <p:cNvSpPr txBox="1">
            <a:spLocks noChangeArrowheads="1"/>
          </p:cNvSpPr>
          <p:nvPr/>
        </p:nvSpPr>
        <p:spPr bwMode="auto">
          <a:xfrm>
            <a:off x="1152525" y="1744663"/>
            <a:ext cx="39497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5000"/>
              </a:lnSpc>
            </a:pPr>
            <a:r>
              <a:rPr lang="en-AU" altLang="en-US" sz="4800">
                <a:solidFill>
                  <a:srgbClr val="E13938"/>
                </a:solidFill>
                <a:latin typeface="VAG Rundschrift D Regular" panose="020B0604020202020204" charset="0"/>
                <a:ea typeface="VAG Rounded"/>
                <a:cs typeface="VAG Rounded"/>
              </a:rPr>
              <a:t>See you </a:t>
            </a:r>
            <a:br>
              <a:rPr lang="en-AU" altLang="en-US" sz="4800">
                <a:solidFill>
                  <a:srgbClr val="E13938"/>
                </a:solidFill>
                <a:latin typeface="VAG Rundschrift D Regular" panose="020B0604020202020204" charset="0"/>
                <a:ea typeface="VAG Rounded"/>
                <a:cs typeface="VAG Rounded"/>
              </a:rPr>
            </a:br>
            <a:r>
              <a:rPr lang="en-AU" altLang="en-US" sz="4800">
                <a:solidFill>
                  <a:srgbClr val="E13938"/>
                </a:solidFill>
                <a:latin typeface="VAG Rundschrift D Regular" panose="020B0604020202020204" charset="0"/>
                <a:ea typeface="VAG Rounded"/>
                <a:cs typeface="VAG Rounded"/>
              </a:rPr>
              <a:t>next time!</a:t>
            </a:r>
          </a:p>
        </p:txBody>
      </p:sp>
      <p:pic>
        <p:nvPicPr>
          <p:cNvPr id="10" name="Picture 9">
            <a:extLst>
              <a:ext uri="{FF2B5EF4-FFF2-40B4-BE49-F238E27FC236}">
                <a16:creationId xmlns:a16="http://schemas.microsoft.com/office/drawing/2014/main" id="{93BDE867-C65A-32E0-6598-C935C473DE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75" y="2160588"/>
            <a:ext cx="43608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DC6C142-0A57-EE2E-2C47-27B74DB5A1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8738" y="6270625"/>
            <a:ext cx="11890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6" presetClass="emph" presetSubtype="0" fill="hold" nodeType="withEffect">
                                  <p:stCondLst>
                                    <p:cond delay="0"/>
                                  </p:stCondLst>
                                  <p:iterate type="lt">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iterate type="lt">
                                    <p:tmPct val="0"/>
                                  </p:iterate>
                                  <p:childTnLst>
                                    <p:animEffect transition="out" filter="fad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4">
            <a:extLst>
              <a:ext uri="{FF2B5EF4-FFF2-40B4-BE49-F238E27FC236}">
                <a16:creationId xmlns:a16="http://schemas.microsoft.com/office/drawing/2014/main" id="{29F84172-0503-C8C6-68B8-ACF9CBE48B34}"/>
              </a:ext>
            </a:extLst>
          </p:cNvPr>
          <p:cNvSpPr txBox="1">
            <a:spLocks noChangeArrowheads="1"/>
          </p:cNvSpPr>
          <p:nvPr/>
        </p:nvSpPr>
        <p:spPr bwMode="auto">
          <a:xfrm>
            <a:off x="1463675" y="2495550"/>
            <a:ext cx="2187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2800" b="1"/>
              <a:t>Thank You</a:t>
            </a:r>
          </a:p>
        </p:txBody>
      </p:sp>
      <p:pic>
        <p:nvPicPr>
          <p:cNvPr id="49155" name="Picture 1">
            <a:extLst>
              <a:ext uri="{FF2B5EF4-FFF2-40B4-BE49-F238E27FC236}">
                <a16:creationId xmlns:a16="http://schemas.microsoft.com/office/drawing/2014/main" id="{6ABFC888-5B05-0632-D83E-90E7EBF00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027113"/>
            <a:ext cx="3362325"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2">
            <a:extLst>
              <a:ext uri="{FF2B5EF4-FFF2-40B4-BE49-F238E27FC236}">
                <a16:creationId xmlns:a16="http://schemas.microsoft.com/office/drawing/2014/main" id="{0E843D12-9C2F-A630-18AB-AC1C9E30B19A}"/>
              </a:ext>
            </a:extLst>
          </p:cNvPr>
          <p:cNvSpPr txBox="1">
            <a:spLocks noChangeArrowheads="1"/>
          </p:cNvSpPr>
          <p:nvPr/>
        </p:nvSpPr>
        <p:spPr bwMode="auto">
          <a:xfrm>
            <a:off x="4443413" y="4886325"/>
            <a:ext cx="2900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2800" b="1"/>
              <a:t>bit.ly/2MCOb5k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D5EF8547-287B-A667-777E-770AA6771535}"/>
              </a:ext>
            </a:extLst>
          </p:cNvPr>
          <p:cNvSpPr>
            <a:spLocks noGrp="1" noChangeArrowheads="1"/>
          </p:cNvSpPr>
          <p:nvPr>
            <p:ph type="title"/>
          </p:nvPr>
        </p:nvSpPr>
        <p:spPr bwMode="auto">
          <a:xfrm>
            <a:off x="800100" y="0"/>
            <a:ext cx="7543800" cy="1450975"/>
          </a:xfrm>
        </p:spPr>
        <p:txBody>
          <a:bodyPr wrap="square" numCol="1" anchorCtr="0" compatLnSpc="1">
            <a:prstTxWarp prst="textNoShape">
              <a:avLst/>
            </a:prstTxWarp>
          </a:bodyPr>
          <a:lstStyle/>
          <a:p>
            <a:pPr eaLnBrk="1" hangingPunct="1">
              <a:defRPr/>
            </a:pPr>
            <a:r>
              <a:rPr lang="en-AU" altLang="en-US" sz="4000">
                <a:solidFill>
                  <a:srgbClr val="C00000"/>
                </a:solidFill>
                <a:latin typeface="Arial" panose="020B0604020202020204" pitchFamily="34" charset="0"/>
                <a:ea typeface="VAG Rounded"/>
                <a:cs typeface="Arial" panose="020B0604020202020204" pitchFamily="34" charset="0"/>
              </a:rPr>
              <a:t>Australian curriculum</a:t>
            </a:r>
            <a:br>
              <a:rPr lang="en-AU" altLang="en-US" sz="4000">
                <a:solidFill>
                  <a:srgbClr val="C00000"/>
                </a:solidFill>
                <a:latin typeface="Arial" panose="020B0604020202020204" pitchFamily="34" charset="0"/>
                <a:ea typeface="VAG Rounded"/>
                <a:cs typeface="Arial" panose="020B0604020202020204" pitchFamily="34" charset="0"/>
              </a:rPr>
            </a:br>
            <a:r>
              <a:rPr lang="en-AU" altLang="en-US" sz="1600" b="1">
                <a:solidFill>
                  <a:srgbClr val="C00000"/>
                </a:solidFill>
                <a:latin typeface="Arial" panose="020B0604020202020204" pitchFamily="34" charset="0"/>
                <a:ea typeface="VAG Rounded"/>
                <a:cs typeface="Arial" panose="020B0604020202020204" pitchFamily="34" charset="0"/>
              </a:rPr>
              <a:t>Version 9.0</a:t>
            </a:r>
            <a:endParaRPr lang="en-AU" altLang="en-US" sz="4000">
              <a:solidFill>
                <a:srgbClr val="C00000"/>
              </a:solidFill>
              <a:latin typeface="Arial" panose="020B0604020202020204" pitchFamily="34" charset="0"/>
              <a:ea typeface="VAG Rounded"/>
              <a:cs typeface="Arial" panose="020B0604020202020204" pitchFamily="34" charset="0"/>
            </a:endParaRPr>
          </a:p>
        </p:txBody>
      </p:sp>
      <p:sp>
        <p:nvSpPr>
          <p:cNvPr id="5" name="Content Placeholder 4">
            <a:extLst>
              <a:ext uri="{FF2B5EF4-FFF2-40B4-BE49-F238E27FC236}">
                <a16:creationId xmlns:a16="http://schemas.microsoft.com/office/drawing/2014/main" id="{87941B17-2315-3EB9-08B5-42C3EB4C832E}"/>
              </a:ext>
            </a:extLst>
          </p:cNvPr>
          <p:cNvSpPr>
            <a:spLocks noGrp="1"/>
          </p:cNvSpPr>
          <p:nvPr>
            <p:ph sz="half" idx="1"/>
          </p:nvPr>
        </p:nvSpPr>
        <p:spPr>
          <a:xfrm>
            <a:off x="576263" y="1851025"/>
            <a:ext cx="3730625" cy="4351338"/>
          </a:xfrm>
        </p:spPr>
        <p:txBody>
          <a:bodyPr>
            <a:normAutofit fontScale="92500" lnSpcReduction="20000"/>
          </a:bodyPr>
          <a:lstStyle/>
          <a:p>
            <a:pPr marL="0" indent="0" eaLnBrk="1" hangingPunct="1">
              <a:buFont typeface="Calibri" panose="020F0502020204030204" pitchFamily="34" charset="0"/>
              <a:buNone/>
              <a:defRPr/>
            </a:pPr>
            <a:r>
              <a:rPr lang="en-AU" sz="1800" b="1" dirty="0">
                <a:solidFill>
                  <a:srgbClr val="D52B1E"/>
                </a:solidFill>
              </a:rPr>
              <a:t>Health and Physical Education</a:t>
            </a:r>
          </a:p>
          <a:p>
            <a:pPr marL="228600" indent="-228600" eaLnBrk="1" hangingPunct="1">
              <a:buClr>
                <a:srgbClr val="394A58"/>
              </a:buClr>
              <a:buFont typeface="Arial" panose="020B0604020202020204" pitchFamily="34" charset="0"/>
              <a:buChar char="•"/>
              <a:defRPr/>
            </a:pPr>
            <a:r>
              <a:rPr lang="en-AU" sz="1600" dirty="0">
                <a:solidFill>
                  <a:srgbClr val="394A58"/>
                </a:solidFill>
              </a:rPr>
              <a:t>Explain how identities can be influenced by people and places, and how we can create positive self-identities (AC9HP6P01)</a:t>
            </a:r>
          </a:p>
          <a:p>
            <a:pPr marL="228600" indent="-228600" eaLnBrk="1" hangingPunct="1">
              <a:buClr>
                <a:srgbClr val="394A58"/>
              </a:buClr>
              <a:buFont typeface="Arial" panose="020B0604020202020204" pitchFamily="34" charset="0"/>
              <a:buChar char="•"/>
              <a:defRPr/>
            </a:pPr>
            <a:r>
              <a:rPr lang="en-AU" sz="1600" dirty="0">
                <a:solidFill>
                  <a:srgbClr val="394A58"/>
                </a:solidFill>
              </a:rPr>
              <a:t>Describe and demonstrate how respect and empathy can be expressed to positively influence relationships (AC9HP6P04)</a:t>
            </a:r>
          </a:p>
          <a:p>
            <a:pPr marL="228600" indent="-228600" eaLnBrk="1" hangingPunct="1">
              <a:buClr>
                <a:srgbClr val="394A58"/>
              </a:buClr>
              <a:buFont typeface="Arial" panose="020B0604020202020204" pitchFamily="34" charset="0"/>
              <a:buChar char="•"/>
              <a:defRPr/>
            </a:pPr>
            <a:r>
              <a:rPr lang="en-AU" sz="1600" dirty="0">
                <a:solidFill>
                  <a:srgbClr val="394A58"/>
                </a:solidFill>
              </a:rPr>
              <a:t>Describe and implement strategies to value diversity in their communities (AC9HP6P05)</a:t>
            </a:r>
          </a:p>
          <a:p>
            <a:pPr marL="228600" indent="-228600" eaLnBrk="1" hangingPunct="1">
              <a:buClr>
                <a:srgbClr val="394A58"/>
              </a:buClr>
              <a:buFont typeface="Arial" panose="020B0604020202020204" pitchFamily="34" charset="0"/>
              <a:buChar char="•"/>
              <a:defRPr/>
            </a:pPr>
            <a:r>
              <a:rPr lang="en-AU" sz="1600" dirty="0">
                <a:solidFill>
                  <a:srgbClr val="394A58"/>
                </a:solidFill>
              </a:rPr>
              <a:t>Analyse and </a:t>
            </a:r>
            <a:r>
              <a:rPr lang="en-AU" sz="1600" dirty="0" err="1">
                <a:solidFill>
                  <a:srgbClr val="394A58"/>
                </a:solidFill>
              </a:rPr>
              <a:t>rehease</a:t>
            </a:r>
            <a:r>
              <a:rPr lang="en-AU" sz="1600" dirty="0">
                <a:solidFill>
                  <a:srgbClr val="394A58"/>
                </a:solidFill>
              </a:rPr>
              <a:t> protective behaviours and help-seeking strategies that can be used in a range of online and offline situations (AC9HP6P08)</a:t>
            </a:r>
          </a:p>
          <a:p>
            <a:pPr marL="228600" indent="-228600" eaLnBrk="1" hangingPunct="1">
              <a:buClr>
                <a:srgbClr val="394A58"/>
              </a:buClr>
              <a:buFont typeface="Arial" panose="020B0604020202020204" pitchFamily="34" charset="0"/>
              <a:buChar char="•"/>
              <a:defRPr/>
            </a:pPr>
            <a:r>
              <a:rPr lang="en-AU" sz="1600" dirty="0">
                <a:solidFill>
                  <a:srgbClr val="394A58"/>
                </a:solidFill>
              </a:rPr>
              <a:t>Analyse how behaviours influence the health, safety, relationships and wellbeing of individuals and communities (AC9HP6P10)</a:t>
            </a:r>
          </a:p>
        </p:txBody>
      </p:sp>
      <p:sp>
        <p:nvSpPr>
          <p:cNvPr id="2" name="Rectangle 1">
            <a:extLst>
              <a:ext uri="{FF2B5EF4-FFF2-40B4-BE49-F238E27FC236}">
                <a16:creationId xmlns:a16="http://schemas.microsoft.com/office/drawing/2014/main" id="{6E4FD26A-7D34-6B37-C4C4-013256C3E3E6}"/>
              </a:ext>
            </a:extLst>
          </p:cNvPr>
          <p:cNvSpPr/>
          <p:nvPr/>
        </p:nvSpPr>
        <p:spPr>
          <a:xfrm>
            <a:off x="4837113" y="1851025"/>
            <a:ext cx="3730625" cy="4486275"/>
          </a:xfrm>
          <a:prstGeom prst="rect">
            <a:avLst/>
          </a:prstGeom>
        </p:spPr>
        <p:txBody>
          <a:bodyPr>
            <a:spAutoFit/>
          </a:bodyPr>
          <a:lstStyle/>
          <a:p>
            <a:pPr>
              <a:lnSpc>
                <a:spcPct val="90000"/>
              </a:lnSpc>
              <a:spcBef>
                <a:spcPts val="1000"/>
              </a:spcBef>
              <a:defRPr/>
            </a:pPr>
            <a:r>
              <a:rPr lang="en-AU" b="1" dirty="0">
                <a:solidFill>
                  <a:srgbClr val="D52B1E"/>
                </a:solidFill>
                <a:latin typeface="Arial" panose="020B0604020202020204" pitchFamily="34" charset="0"/>
                <a:ea typeface="Lato" panose="020F0502020204030203" pitchFamily="34" charset="0"/>
                <a:cs typeface="Arial" panose="020B0604020202020204" pitchFamily="34" charset="0"/>
              </a:rPr>
              <a:t>English</a:t>
            </a:r>
          </a:p>
          <a:p>
            <a:pPr marL="228600" indent="-228600">
              <a:lnSpc>
                <a:spcPct val="90000"/>
              </a:lnSpc>
              <a:spcBef>
                <a:spcPts val="1200"/>
              </a:spcBef>
              <a:spcAft>
                <a:spcPts val="200"/>
              </a:spcAft>
              <a:buClr>
                <a:srgbClr val="394A58"/>
              </a:buClr>
              <a:buSzPct val="100000"/>
              <a:buFont typeface="Arial" panose="020B0604020202020204" pitchFamily="34" charset="0"/>
              <a:buChar char="•"/>
              <a:defRP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Understand how to move </a:t>
            </a:r>
            <a:r>
              <a:rPr lang="en-AU" sz="1600" dirty="0">
                <a:solidFill>
                  <a:srgbClr val="000000"/>
                </a:solidFill>
                <a:latin typeface="Roboto" panose="02000000000000000000" pitchFamily="2" charset="0"/>
              </a:rPr>
              <a:t>beyond making bare assertions by taking account of differing ideas or opinions and authoritative sources (AC9E5LA02)</a:t>
            </a:r>
          </a:p>
          <a:p>
            <a:pPr>
              <a:lnSpc>
                <a:spcPct val="90000"/>
              </a:lnSpc>
              <a:spcBef>
                <a:spcPts val="1000"/>
              </a:spcBef>
              <a:defRPr/>
            </a:pPr>
            <a:r>
              <a:rPr lang="en-AU" sz="1600" b="1" dirty="0">
                <a:solidFill>
                  <a:srgbClr val="D52B1E"/>
                </a:solidFill>
                <a:latin typeface="Arial" panose="020B0604020202020204" pitchFamily="34" charset="0"/>
                <a:ea typeface="Lato" panose="020F0502020204030203" pitchFamily="34" charset="0"/>
                <a:cs typeface="Arial" panose="020B0604020202020204" pitchFamily="34" charset="0"/>
              </a:rPr>
              <a:t>Personal and Social Capability (General Capability)</a:t>
            </a:r>
          </a:p>
          <a:p>
            <a:pPr marL="228600" indent="-228600">
              <a:lnSpc>
                <a:spcPct val="90000"/>
              </a:lnSpc>
              <a:spcBef>
                <a:spcPts val="1200"/>
              </a:spcBef>
              <a:spcAft>
                <a:spcPts val="200"/>
              </a:spcAft>
              <a:buClr>
                <a:srgbClr val="394A58"/>
              </a:buClr>
              <a:buSzPct val="100000"/>
              <a:buFont typeface="Arial" panose="020B0604020202020204" pitchFamily="34" charset="0"/>
              <a:buChar char="•"/>
              <a:defRP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Explain how the ability to appreciate others’ needs, emotions, cultures and backgrounds assists in the development of social awareness</a:t>
            </a:r>
          </a:p>
          <a:p>
            <a:pPr marL="228600" indent="-228600">
              <a:lnSpc>
                <a:spcPct val="90000"/>
              </a:lnSpc>
              <a:spcBef>
                <a:spcPts val="1200"/>
              </a:spcBef>
              <a:spcAft>
                <a:spcPts val="200"/>
              </a:spcAft>
              <a:buClr>
                <a:srgbClr val="394A58"/>
              </a:buClr>
              <a:buSzPct val="100000"/>
              <a:buFont typeface="Arial" panose="020B0604020202020204" pitchFamily="34" charset="0"/>
              <a:buChar char="•"/>
              <a:defRPr/>
            </a:pPr>
            <a:r>
              <a:rPr lang="en-AU" sz="1600" dirty="0">
                <a:solidFill>
                  <a:srgbClr val="394A58"/>
                </a:solidFill>
                <a:latin typeface="Arial" panose="020B0604020202020204" pitchFamily="34" charset="0"/>
                <a:ea typeface="Lato" panose="020F0502020204030203" pitchFamily="34" charset="0"/>
                <a:cs typeface="Arial" panose="020B0604020202020204" pitchFamily="34" charset="0"/>
              </a:rPr>
              <a:t>Explain the way their actions and the actions of others influence communities</a:t>
            </a:r>
            <a:endParaRPr lang="en-AU" sz="1600" dirty="0">
              <a:solidFill>
                <a:srgbClr val="000000"/>
              </a:solidFill>
              <a:latin typeface="Roboto" panose="02000000000000000000" pitchFamily="2" charset="0"/>
            </a:endParaRPr>
          </a:p>
          <a:p>
            <a:pPr marL="228600" indent="-228600">
              <a:lnSpc>
                <a:spcPct val="90000"/>
              </a:lnSpc>
              <a:spcBef>
                <a:spcPts val="1200"/>
              </a:spcBef>
              <a:spcAft>
                <a:spcPts val="200"/>
              </a:spcAft>
              <a:buClr>
                <a:srgbClr val="394A58"/>
              </a:buClr>
              <a:buSzPct val="100000"/>
              <a:buFont typeface="Arial" panose="020B0604020202020204" pitchFamily="34" charset="0"/>
              <a:buChar char="•"/>
              <a:defRPr/>
            </a:pPr>
            <a:endParaRPr lang="en-AU" sz="1600" dirty="0">
              <a:solidFill>
                <a:srgbClr val="394A58"/>
              </a:solidFill>
              <a:latin typeface="Arial" panose="020B0604020202020204" pitchFamily="34" charset="0"/>
              <a:ea typeface="Lato" panose="020F0502020204030203" pitchFamily="34" charset="0"/>
              <a:cs typeface="Arial" panose="020B0604020202020204" pitchFamily="34"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A1814365-F736-DEF2-F490-4C7598643F02}"/>
              </a:ext>
            </a:extLst>
          </p:cNvPr>
          <p:cNvSpPr>
            <a:spLocks noGrp="1" noChangeArrowheads="1"/>
          </p:cNvSpPr>
          <p:nvPr>
            <p:ph type="title"/>
          </p:nvPr>
        </p:nvSpPr>
        <p:spPr bwMode="auto">
          <a:xfrm>
            <a:off x="800100" y="0"/>
            <a:ext cx="7543800" cy="1450975"/>
          </a:xfrm>
        </p:spPr>
        <p:txBody>
          <a:bodyPr wrap="square" numCol="1" anchorCtr="0" compatLnSpc="1">
            <a:prstTxWarp prst="textNoShape">
              <a:avLst/>
            </a:prstTxWarp>
          </a:bodyPr>
          <a:lstStyle/>
          <a:p>
            <a:pPr eaLnBrk="1" hangingPunct="1">
              <a:defRPr/>
            </a:pPr>
            <a:r>
              <a:rPr lang="en-AU" altLang="en-US" sz="4000">
                <a:solidFill>
                  <a:srgbClr val="C00000"/>
                </a:solidFill>
                <a:latin typeface="Arial" panose="020B0604020202020204" pitchFamily="34" charset="0"/>
                <a:ea typeface="VAG Rounded"/>
                <a:cs typeface="Arial" panose="020B0604020202020204" pitchFamily="34" charset="0"/>
              </a:rPr>
              <a:t>Australian curriculum</a:t>
            </a:r>
            <a:br>
              <a:rPr lang="en-AU" altLang="en-US" sz="4000">
                <a:solidFill>
                  <a:srgbClr val="C00000"/>
                </a:solidFill>
                <a:latin typeface="Arial" panose="020B0604020202020204" pitchFamily="34" charset="0"/>
                <a:ea typeface="VAG Rounded"/>
                <a:cs typeface="Arial" panose="020B0604020202020204" pitchFamily="34" charset="0"/>
              </a:rPr>
            </a:br>
            <a:r>
              <a:rPr lang="en-AU" altLang="en-US" sz="1600" b="1">
                <a:solidFill>
                  <a:srgbClr val="C00000"/>
                </a:solidFill>
                <a:latin typeface="Arial" panose="020B0604020202020204" pitchFamily="34" charset="0"/>
                <a:ea typeface="VAG Rounded"/>
                <a:cs typeface="Arial" panose="020B0604020202020204" pitchFamily="34" charset="0"/>
              </a:rPr>
              <a:t>Version 9.0</a:t>
            </a:r>
            <a:endParaRPr lang="en-AU" altLang="en-US" sz="4000">
              <a:solidFill>
                <a:srgbClr val="C00000"/>
              </a:solidFill>
              <a:latin typeface="Arial" panose="020B0604020202020204" pitchFamily="34" charset="0"/>
              <a:ea typeface="VAG Rounded"/>
              <a:cs typeface="Arial" panose="020B0604020202020204" pitchFamily="34" charset="0"/>
            </a:endParaRPr>
          </a:p>
        </p:txBody>
      </p:sp>
      <p:sp>
        <p:nvSpPr>
          <p:cNvPr id="5" name="Content Placeholder 4">
            <a:extLst>
              <a:ext uri="{FF2B5EF4-FFF2-40B4-BE49-F238E27FC236}">
                <a16:creationId xmlns:a16="http://schemas.microsoft.com/office/drawing/2014/main" id="{6E49F9D1-3211-4C9F-3D9F-833083650CF7}"/>
              </a:ext>
            </a:extLst>
          </p:cNvPr>
          <p:cNvSpPr>
            <a:spLocks noGrp="1"/>
          </p:cNvSpPr>
          <p:nvPr>
            <p:ph sz="half" idx="1"/>
          </p:nvPr>
        </p:nvSpPr>
        <p:spPr>
          <a:xfrm>
            <a:off x="576263" y="1851025"/>
            <a:ext cx="3730625" cy="4351338"/>
          </a:xfrm>
        </p:spPr>
        <p:txBody>
          <a:bodyPr>
            <a:normAutofit/>
          </a:bodyPr>
          <a:lstStyle/>
          <a:p>
            <a:pPr marL="0" indent="0" eaLnBrk="1" hangingPunct="1">
              <a:buFont typeface="Calibri" panose="020F0502020204030204" pitchFamily="34" charset="0"/>
              <a:buNone/>
              <a:defRPr/>
            </a:pPr>
            <a:r>
              <a:rPr lang="en-AU" sz="1800" b="1" dirty="0">
                <a:solidFill>
                  <a:srgbClr val="D52B1E"/>
                </a:solidFill>
              </a:rPr>
              <a:t>Critical and Creative Thinking (General Capability) 	</a:t>
            </a:r>
          </a:p>
          <a:p>
            <a:pPr marL="228600" indent="-228600" eaLnBrk="1" hangingPunct="1">
              <a:buClr>
                <a:srgbClr val="394A58"/>
              </a:buClr>
              <a:buFont typeface="Arial" panose="020B0604020202020204" pitchFamily="34" charset="0"/>
              <a:buChar char="•"/>
              <a:defRPr/>
            </a:pPr>
            <a:r>
              <a:rPr lang="en-AU" sz="1600" dirty="0">
                <a:solidFill>
                  <a:srgbClr val="394A58"/>
                </a:solidFill>
              </a:rPr>
              <a:t>Create possibilities by connecting or creatively expanding on new and known ideas in a variety of ways</a:t>
            </a:r>
          </a:p>
          <a:p>
            <a:pPr marL="228600" indent="-228600" eaLnBrk="1" hangingPunct="1">
              <a:buClr>
                <a:srgbClr val="394A58"/>
              </a:buClr>
              <a:buFont typeface="Arial" panose="020B0604020202020204" pitchFamily="34" charset="0"/>
              <a:buChar char="•"/>
              <a:defRPr/>
            </a:pPr>
            <a:r>
              <a:rPr lang="en-AU" sz="1600" dirty="0">
                <a:solidFill>
                  <a:srgbClr val="394A58"/>
                </a:solidFill>
              </a:rPr>
              <a:t>Consider alternatives by challenging or creatively adjusting existing ideas in situations where current approaches do not work and recommend a preferred option</a:t>
            </a:r>
          </a:p>
          <a:p>
            <a:pPr marL="228600" indent="-228600" eaLnBrk="1" hangingPunct="1">
              <a:buClr>
                <a:srgbClr val="394A58"/>
              </a:buClr>
              <a:buFont typeface="Arial" panose="020B0604020202020204" pitchFamily="34" charset="0"/>
              <a:buChar char="•"/>
              <a:defRPr/>
            </a:pPr>
            <a:endParaRPr lang="en-AU" sz="1600" dirty="0">
              <a:solidFill>
                <a:srgbClr val="394A58"/>
              </a:solidFill>
            </a:endParaRPr>
          </a:p>
          <a:p>
            <a:pPr marL="0" indent="0" eaLnBrk="1" hangingPunct="1">
              <a:buClr>
                <a:srgbClr val="394A58"/>
              </a:buClr>
              <a:buFont typeface="Calibri" panose="020F0502020204030204" pitchFamily="34" charset="0"/>
              <a:buNone/>
              <a:defRPr/>
            </a:pPr>
            <a:endParaRPr lang="en-AU" sz="1600" dirty="0">
              <a:solidFill>
                <a:srgbClr val="394A58"/>
              </a:solidFill>
            </a:endParaRPr>
          </a:p>
        </p:txBody>
      </p:sp>
      <p:sp>
        <p:nvSpPr>
          <p:cNvPr id="2" name="Rectangle 1">
            <a:extLst>
              <a:ext uri="{FF2B5EF4-FFF2-40B4-BE49-F238E27FC236}">
                <a16:creationId xmlns:a16="http://schemas.microsoft.com/office/drawing/2014/main" id="{2142D2A3-1518-FF93-28D6-9F26D2128D23}"/>
              </a:ext>
            </a:extLst>
          </p:cNvPr>
          <p:cNvSpPr/>
          <p:nvPr/>
        </p:nvSpPr>
        <p:spPr>
          <a:xfrm>
            <a:off x="4837113" y="1851025"/>
            <a:ext cx="3730625" cy="3436938"/>
          </a:xfrm>
          <a:prstGeom prst="rect">
            <a:avLst/>
          </a:prstGeom>
        </p:spPr>
        <p:txBody>
          <a:bodyPr>
            <a:spAutoFit/>
          </a:bodyPr>
          <a:lstStyle/>
          <a:p>
            <a:pPr eaLnBrk="1" hangingPunct="1">
              <a:buFont typeface="Calibri" panose="020F0502020204030204" pitchFamily="34" charset="0"/>
              <a:buNone/>
              <a:defRPr/>
            </a:pPr>
            <a:r>
              <a:rPr lang="en-AU" b="1" dirty="0">
                <a:solidFill>
                  <a:srgbClr val="D52B1E"/>
                </a:solidFill>
                <a:latin typeface="Arial" panose="020B0604020202020204" pitchFamily="34" charset="0"/>
                <a:cs typeface="Arial" panose="020B0604020202020204" pitchFamily="34" charset="0"/>
              </a:rPr>
              <a:t>Ethical Understanding (General Capability) </a:t>
            </a:r>
            <a:r>
              <a:rPr lang="en-AU" sz="2000" b="1" dirty="0">
                <a:solidFill>
                  <a:srgbClr val="D52B1E"/>
                </a:solidFill>
              </a:rPr>
              <a:t>	</a:t>
            </a:r>
          </a:p>
          <a:p>
            <a:pPr marL="228600" indent="-228600" eaLnBrk="1" hangingPunct="1">
              <a:lnSpc>
                <a:spcPct val="90000"/>
              </a:lnSpc>
              <a:spcBef>
                <a:spcPts val="1200"/>
              </a:spcBef>
              <a:spcAft>
                <a:spcPts val="200"/>
              </a:spcAft>
              <a:buClr>
                <a:srgbClr val="394A58"/>
              </a:buClr>
              <a:buSzPct val="100000"/>
              <a:buFont typeface="Arial" panose="020B0604020202020204" pitchFamily="34" charset="0"/>
              <a:buChar char="•"/>
              <a:defRPr/>
            </a:pPr>
            <a:r>
              <a:rPr lang="en-AU" sz="1600" dirty="0">
                <a:solidFill>
                  <a:srgbClr val="394A58"/>
                </a:solidFill>
                <a:latin typeface="Arial" panose="020B0604020202020204" pitchFamily="34" charset="0"/>
                <a:cs typeface="Arial" panose="020B0604020202020204" pitchFamily="34" charset="0"/>
              </a:rPr>
              <a:t>Identify and describe ethical concepts, such as truth and justice, and explain how perspectives may vary according to the situation or context</a:t>
            </a:r>
          </a:p>
          <a:p>
            <a:pPr marL="228600" indent="-228600" eaLnBrk="1" hangingPunct="1">
              <a:lnSpc>
                <a:spcPct val="90000"/>
              </a:lnSpc>
              <a:spcBef>
                <a:spcPts val="1200"/>
              </a:spcBef>
              <a:spcAft>
                <a:spcPts val="200"/>
              </a:spcAft>
              <a:buClr>
                <a:srgbClr val="394A58"/>
              </a:buClr>
              <a:buSzPct val="100000"/>
              <a:buFont typeface="Arial" panose="020B0604020202020204" pitchFamily="34" charset="0"/>
              <a:buChar char="•"/>
              <a:defRPr/>
            </a:pPr>
            <a:r>
              <a:rPr lang="en-AU" sz="1600" dirty="0">
                <a:solidFill>
                  <a:srgbClr val="394A58"/>
                </a:solidFill>
                <a:latin typeface="Arial" panose="020B0604020202020204" pitchFamily="34" charset="0"/>
                <a:cs typeface="Arial" panose="020B0604020202020204" pitchFamily="34" charset="0"/>
              </a:rPr>
              <a:t>Describe how values, rights and responsibilities, and shared expectations influence responses and decision-making</a:t>
            </a:r>
          </a:p>
          <a:p>
            <a:pPr marL="228600" indent="-228600">
              <a:lnSpc>
                <a:spcPct val="90000"/>
              </a:lnSpc>
              <a:spcBef>
                <a:spcPts val="1200"/>
              </a:spcBef>
              <a:spcAft>
                <a:spcPts val="200"/>
              </a:spcAft>
              <a:buClr>
                <a:srgbClr val="394A58"/>
              </a:buClr>
              <a:buSzPct val="100000"/>
              <a:buFont typeface="Arial" panose="020B0604020202020204" pitchFamily="34" charset="0"/>
              <a:buChar char="•"/>
              <a:defRPr/>
            </a:pPr>
            <a:endParaRPr lang="en-AU" sz="1600" dirty="0">
              <a:solidFill>
                <a:srgbClr val="394A58"/>
              </a:solidFill>
              <a:latin typeface="Arial" panose="020B0604020202020204" pitchFamily="34" charset="0"/>
              <a:ea typeface="Lato" panose="020F0502020204030203" pitchFamily="34" charset="0"/>
              <a:cs typeface="Arial" panose="020B0604020202020204"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176889-856A-E4B8-D58F-67621E6E6179}"/>
              </a:ext>
            </a:extLst>
          </p:cNvPr>
          <p:cNvSpPr/>
          <p:nvPr/>
        </p:nvSpPr>
        <p:spPr>
          <a:xfrm>
            <a:off x="650875" y="1751013"/>
            <a:ext cx="7886700" cy="852487"/>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1770B38-816C-CA70-CE09-206443EBD164}"/>
              </a:ext>
            </a:extLst>
          </p:cNvPr>
          <p:cNvSpPr/>
          <p:nvPr/>
        </p:nvSpPr>
        <p:spPr>
          <a:xfrm>
            <a:off x="2640013" y="2706688"/>
            <a:ext cx="1889125" cy="2566987"/>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CDF50B1-A1D0-ED0E-1CF8-8593996D6E99}"/>
              </a:ext>
            </a:extLst>
          </p:cNvPr>
          <p:cNvSpPr/>
          <p:nvPr/>
        </p:nvSpPr>
        <p:spPr>
          <a:xfrm>
            <a:off x="628650" y="2698750"/>
            <a:ext cx="1927225" cy="2566988"/>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D34B11F-B8B8-56B3-5F7F-37387C9310AA}"/>
              </a:ext>
            </a:extLst>
          </p:cNvPr>
          <p:cNvSpPr/>
          <p:nvPr/>
        </p:nvSpPr>
        <p:spPr>
          <a:xfrm>
            <a:off x="6624638" y="2706688"/>
            <a:ext cx="1890712" cy="2566987"/>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BC478C-74C8-7E4E-02FE-8E67199B3DDA}"/>
              </a:ext>
            </a:extLst>
          </p:cNvPr>
          <p:cNvSpPr/>
          <p:nvPr/>
        </p:nvSpPr>
        <p:spPr>
          <a:xfrm>
            <a:off x="4618038" y="2706688"/>
            <a:ext cx="1927225" cy="2566987"/>
          </a:xfrm>
          <a:prstGeom prst="rect">
            <a:avLst/>
          </a:prstGeom>
          <a:solidFill>
            <a:srgbClr val="394A5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1CAA6EC-7259-C03B-FF9E-70E7C729EFA2}"/>
              </a:ext>
            </a:extLst>
          </p:cNvPr>
          <p:cNvSpPr/>
          <p:nvPr/>
        </p:nvSpPr>
        <p:spPr>
          <a:xfrm>
            <a:off x="628650" y="2762250"/>
            <a:ext cx="2025650" cy="1585913"/>
          </a:xfrm>
          <a:prstGeom prst="rect">
            <a:avLst/>
          </a:prstGeom>
        </p:spPr>
        <p:txBody>
          <a:bodyPr>
            <a:spAutoFit/>
          </a:bodyPr>
          <a:lstStyle/>
          <a:p>
            <a:pPr algn="ctr" eaLnBrk="1" fontAlgn="auto" hangingPunct="1">
              <a:spcBef>
                <a:spcPts val="0"/>
              </a:spcBef>
              <a:spcAft>
                <a:spcPts val="0"/>
              </a:spcAft>
              <a:defRPr/>
            </a:pPr>
            <a:r>
              <a:rPr lang="en-AU" sz="2200" b="1" dirty="0">
                <a:solidFill>
                  <a:srgbClr val="EB352A"/>
                </a:solidFill>
                <a:latin typeface="Arial" panose="020B0604020202020204" pitchFamily="34" charset="0"/>
                <a:ea typeface="Lato" panose="020F0502020204030203" pitchFamily="34" charset="0"/>
                <a:cs typeface="Arial" panose="020B0604020202020204" pitchFamily="34" charset="0"/>
              </a:rPr>
              <a:t>Introduction</a:t>
            </a:r>
          </a:p>
          <a:p>
            <a:pPr marL="285750" indent="-285750" eaLnBrk="1" fontAlgn="auto" hangingPunct="1">
              <a:spcBef>
                <a:spcPts val="0"/>
              </a:spcBef>
              <a:spcAft>
                <a:spcPts val="0"/>
              </a:spcAft>
              <a:buFont typeface="Arial" panose="020B0604020202020204" pitchFamily="34" charset="0"/>
              <a:buChar char="•"/>
              <a:defRP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feel invested in changing society’s attitude towards disability.</a:t>
            </a:r>
          </a:p>
        </p:txBody>
      </p:sp>
      <p:sp>
        <p:nvSpPr>
          <p:cNvPr id="11" name="Rectangle 10">
            <a:extLst>
              <a:ext uri="{FF2B5EF4-FFF2-40B4-BE49-F238E27FC236}">
                <a16:creationId xmlns:a16="http://schemas.microsoft.com/office/drawing/2014/main" id="{ABDC9FDE-E127-FBF0-88C5-12645D47592B}"/>
              </a:ext>
            </a:extLst>
          </p:cNvPr>
          <p:cNvSpPr/>
          <p:nvPr/>
        </p:nvSpPr>
        <p:spPr>
          <a:xfrm>
            <a:off x="2678113" y="2762250"/>
            <a:ext cx="1870075" cy="1384300"/>
          </a:xfrm>
          <a:prstGeom prst="rect">
            <a:avLst/>
          </a:prstGeom>
        </p:spPr>
        <p:txBody>
          <a:bodyPr>
            <a:spAutoFit/>
          </a:bodyPr>
          <a:lstStyle/>
          <a:p>
            <a:pPr algn="ctr" eaLnBrk="1" fontAlgn="auto" hangingPunct="1">
              <a:spcBef>
                <a:spcPts val="0"/>
              </a:spcBef>
              <a:spcAft>
                <a:spcPts val="0"/>
              </a:spcAft>
              <a:defRPr/>
            </a:pPr>
            <a:r>
              <a:rPr lang="en-AU" sz="2200" b="1" dirty="0">
                <a:solidFill>
                  <a:srgbClr val="EB352A"/>
                </a:solidFill>
                <a:latin typeface="Arial" panose="020B0604020202020204" pitchFamily="34" charset="0"/>
                <a:ea typeface="Lato" panose="020F0502020204030203" pitchFamily="34" charset="0"/>
                <a:cs typeface="Arial" panose="020B0604020202020204" pitchFamily="34" charset="0"/>
              </a:rPr>
              <a:t>Principle 1</a:t>
            </a:r>
          </a:p>
          <a:p>
            <a:pPr marL="285750" indent="-285750" eaLnBrk="1" fontAlgn="auto" hangingPunct="1">
              <a:spcBef>
                <a:spcPts val="0"/>
              </a:spcBef>
              <a:spcAft>
                <a:spcPts val="0"/>
              </a:spcAft>
              <a:buFont typeface="Arial" panose="020B0604020202020204" pitchFamily="34" charset="0"/>
              <a:buChar char="•"/>
              <a:defRP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understand the Social Model </a:t>
            </a:r>
            <a:b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b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of Disability.</a:t>
            </a:r>
          </a:p>
        </p:txBody>
      </p:sp>
      <p:sp>
        <p:nvSpPr>
          <p:cNvPr id="12" name="Rectangle 11">
            <a:extLst>
              <a:ext uri="{FF2B5EF4-FFF2-40B4-BE49-F238E27FC236}">
                <a16:creationId xmlns:a16="http://schemas.microsoft.com/office/drawing/2014/main" id="{6E413B6A-DD27-BCBA-A630-564C5C637A73}"/>
              </a:ext>
            </a:extLst>
          </p:cNvPr>
          <p:cNvSpPr/>
          <p:nvPr/>
        </p:nvSpPr>
        <p:spPr>
          <a:xfrm>
            <a:off x="4673600" y="2762250"/>
            <a:ext cx="1871663" cy="2046288"/>
          </a:xfrm>
          <a:prstGeom prst="rect">
            <a:avLst/>
          </a:prstGeom>
        </p:spPr>
        <p:txBody>
          <a:bodyPr>
            <a:spAutoFit/>
          </a:bodyPr>
          <a:lstStyle/>
          <a:p>
            <a:pPr algn="ctr" eaLnBrk="1" fontAlgn="auto" hangingPunct="1">
              <a:spcBef>
                <a:spcPts val="0"/>
              </a:spcBef>
              <a:spcAft>
                <a:spcPts val="0"/>
              </a:spcAft>
              <a:defRPr/>
            </a:pPr>
            <a:r>
              <a:rPr lang="en-AU" sz="2200" b="1" dirty="0">
                <a:solidFill>
                  <a:srgbClr val="EB352A"/>
                </a:solidFill>
                <a:latin typeface="Arial" panose="020B0604020202020204" pitchFamily="34" charset="0"/>
                <a:ea typeface="Lato" panose="020F0502020204030203" pitchFamily="34" charset="0"/>
                <a:cs typeface="Arial" panose="020B0604020202020204" pitchFamily="34" charset="0"/>
              </a:rPr>
              <a:t>Principle 2</a:t>
            </a:r>
          </a:p>
          <a:p>
            <a:pPr marL="285750" indent="-285750" eaLnBrk="1" fontAlgn="auto" hangingPunct="1">
              <a:spcBef>
                <a:spcPts val="0"/>
              </a:spcBef>
              <a:spcAft>
                <a:spcPts val="0"/>
              </a:spcAft>
              <a:buFont typeface="Arial" panose="020B0604020202020204" pitchFamily="34" charset="0"/>
              <a:buChar char="•"/>
              <a:defRP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can identify practical steps to implementing the Social Model of Disability</a:t>
            </a:r>
          </a:p>
        </p:txBody>
      </p:sp>
      <p:sp>
        <p:nvSpPr>
          <p:cNvPr id="13" name="Rectangle 12">
            <a:extLst>
              <a:ext uri="{FF2B5EF4-FFF2-40B4-BE49-F238E27FC236}">
                <a16:creationId xmlns:a16="http://schemas.microsoft.com/office/drawing/2014/main" id="{5E9EA5B1-D779-4FAD-A0F8-EDB9BDB57691}"/>
              </a:ext>
            </a:extLst>
          </p:cNvPr>
          <p:cNvSpPr/>
          <p:nvPr/>
        </p:nvSpPr>
        <p:spPr>
          <a:xfrm>
            <a:off x="6667500" y="2762250"/>
            <a:ext cx="1870075" cy="1616075"/>
          </a:xfrm>
          <a:prstGeom prst="rect">
            <a:avLst/>
          </a:prstGeom>
        </p:spPr>
        <p:txBody>
          <a:bodyPr>
            <a:spAutoFit/>
          </a:bodyPr>
          <a:lstStyle/>
          <a:p>
            <a:pPr eaLnBrk="1" fontAlgn="auto" hangingPunct="1">
              <a:spcBef>
                <a:spcPts val="0"/>
              </a:spcBef>
              <a:spcAft>
                <a:spcPts val="0"/>
              </a:spcAft>
              <a:defRPr/>
            </a:pPr>
            <a:r>
              <a:rPr lang="en-AU" sz="2200" b="1" dirty="0">
                <a:solidFill>
                  <a:srgbClr val="EB352A"/>
                </a:solidFill>
                <a:latin typeface="Arial" panose="020B0604020202020204" pitchFamily="34" charset="0"/>
                <a:ea typeface="Lato" panose="020F0502020204030203" pitchFamily="34" charset="0"/>
                <a:cs typeface="Arial" panose="020B0604020202020204" pitchFamily="34" charset="0"/>
              </a:rPr>
              <a:t>Conclusion</a:t>
            </a:r>
          </a:p>
          <a:p>
            <a:pPr marL="285750" indent="-285750" eaLnBrk="1" fontAlgn="auto" hangingPunct="1">
              <a:spcBef>
                <a:spcPts val="0"/>
              </a:spcBef>
              <a:spcAft>
                <a:spcPts val="0"/>
              </a:spcAft>
              <a:buFont typeface="Arial" panose="020B0604020202020204" pitchFamily="34" charset="0"/>
              <a:buChar char="•"/>
              <a:defRPr/>
            </a:pP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Students commit to applying the Social Model </a:t>
            </a:r>
            <a:b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br>
            <a:r>
              <a:rPr lang="en-AU" sz="1500" dirty="0">
                <a:solidFill>
                  <a:srgbClr val="394A58"/>
                </a:solidFill>
                <a:latin typeface="Arial" panose="020B0604020202020204" pitchFamily="34" charset="0"/>
                <a:ea typeface="Lato" panose="020F0502020204030203" pitchFamily="34" charset="0"/>
                <a:cs typeface="Arial" panose="020B0604020202020204" pitchFamily="34" charset="0"/>
              </a:rPr>
              <a:t>of Disability</a:t>
            </a:r>
          </a:p>
        </p:txBody>
      </p:sp>
      <p:sp>
        <p:nvSpPr>
          <p:cNvPr id="17419" name="Rectangle 13">
            <a:extLst>
              <a:ext uri="{FF2B5EF4-FFF2-40B4-BE49-F238E27FC236}">
                <a16:creationId xmlns:a16="http://schemas.microsoft.com/office/drawing/2014/main" id="{AD15087D-8CFC-EB88-FF47-7426E2D5A99A}"/>
              </a:ext>
            </a:extLst>
          </p:cNvPr>
          <p:cNvSpPr>
            <a:spLocks noChangeArrowheads="1"/>
          </p:cNvSpPr>
          <p:nvPr/>
        </p:nvSpPr>
        <p:spPr bwMode="auto">
          <a:xfrm>
            <a:off x="660400" y="1822450"/>
            <a:ext cx="80835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2200" b="1">
                <a:solidFill>
                  <a:srgbClr val="EB352A"/>
                </a:solidFill>
                <a:latin typeface="Arial" panose="020B0604020202020204" pitchFamily="34" charset="0"/>
                <a:ea typeface="Lato" panose="020F0502020204030203" pitchFamily="34" charset="0"/>
                <a:cs typeface="Arial" panose="020B0604020202020204" pitchFamily="34" charset="0"/>
              </a:rPr>
              <a:t>Concept</a:t>
            </a:r>
          </a:p>
          <a:p>
            <a:pPr algn="ctr" eaLnBrk="1" hangingPunct="1"/>
            <a:r>
              <a:rPr lang="en-AU" altLang="en-US" sz="1500">
                <a:solidFill>
                  <a:srgbClr val="394A58"/>
                </a:solidFill>
                <a:latin typeface="Arial" panose="020B0604020202020204" pitchFamily="34" charset="0"/>
                <a:ea typeface="Lato" panose="020F0502020204030203" pitchFamily="34" charset="0"/>
                <a:cs typeface="Arial" panose="020B0604020202020204" pitchFamily="34" charset="0"/>
              </a:rPr>
              <a:t>Introducing and applying the Social Model of Disability</a:t>
            </a:r>
          </a:p>
        </p:txBody>
      </p:sp>
      <p:sp>
        <p:nvSpPr>
          <p:cNvPr id="17420" name="Rectangle 14">
            <a:extLst>
              <a:ext uri="{FF2B5EF4-FFF2-40B4-BE49-F238E27FC236}">
                <a16:creationId xmlns:a16="http://schemas.microsoft.com/office/drawing/2014/main" id="{27D0A5FE-09A9-7E4F-918A-1CD48B572006}"/>
              </a:ext>
            </a:extLst>
          </p:cNvPr>
          <p:cNvSpPr>
            <a:spLocks noChangeArrowheads="1"/>
          </p:cNvSpPr>
          <p:nvPr/>
        </p:nvSpPr>
        <p:spPr bwMode="auto">
          <a:xfrm>
            <a:off x="650875" y="5357813"/>
            <a:ext cx="1958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1500" i="1">
                <a:solidFill>
                  <a:srgbClr val="394A58"/>
                </a:solidFill>
                <a:latin typeface="Arial" panose="020B0604020202020204" pitchFamily="34" charset="0"/>
                <a:ea typeface="Lato" panose="020F0502020204030203" pitchFamily="34" charset="0"/>
                <a:cs typeface="Arial" panose="020B0604020202020204" pitchFamily="34" charset="0"/>
              </a:rPr>
              <a:t>Attitude</a:t>
            </a:r>
          </a:p>
        </p:txBody>
      </p:sp>
      <p:sp>
        <p:nvSpPr>
          <p:cNvPr id="17421" name="Rectangle 16">
            <a:extLst>
              <a:ext uri="{FF2B5EF4-FFF2-40B4-BE49-F238E27FC236}">
                <a16:creationId xmlns:a16="http://schemas.microsoft.com/office/drawing/2014/main" id="{6656238B-88BA-8435-5ED3-2C5D2529EFD7}"/>
              </a:ext>
            </a:extLst>
          </p:cNvPr>
          <p:cNvSpPr>
            <a:spLocks noChangeArrowheads="1"/>
          </p:cNvSpPr>
          <p:nvPr/>
        </p:nvSpPr>
        <p:spPr bwMode="auto">
          <a:xfrm>
            <a:off x="2640013" y="5357813"/>
            <a:ext cx="1944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1500" i="1">
                <a:solidFill>
                  <a:srgbClr val="394A58"/>
                </a:solidFill>
                <a:latin typeface="Arial" panose="020B0604020202020204" pitchFamily="34" charset="0"/>
                <a:ea typeface="Lato" panose="020F0502020204030203" pitchFamily="34" charset="0"/>
                <a:cs typeface="Arial" panose="020B0604020202020204" pitchFamily="34" charset="0"/>
              </a:rPr>
              <a:t>Knowledge</a:t>
            </a:r>
          </a:p>
        </p:txBody>
      </p:sp>
      <p:sp>
        <p:nvSpPr>
          <p:cNvPr id="17422" name="Rectangle 17">
            <a:extLst>
              <a:ext uri="{FF2B5EF4-FFF2-40B4-BE49-F238E27FC236}">
                <a16:creationId xmlns:a16="http://schemas.microsoft.com/office/drawing/2014/main" id="{7D164745-F5C0-1FEE-18F7-30A4C1D08C4F}"/>
              </a:ext>
            </a:extLst>
          </p:cNvPr>
          <p:cNvSpPr>
            <a:spLocks noChangeArrowheads="1"/>
          </p:cNvSpPr>
          <p:nvPr/>
        </p:nvSpPr>
        <p:spPr bwMode="auto">
          <a:xfrm>
            <a:off x="4613275" y="5357813"/>
            <a:ext cx="19875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1500" i="1">
                <a:solidFill>
                  <a:srgbClr val="394A58"/>
                </a:solidFill>
                <a:latin typeface="Arial" panose="020B0604020202020204" pitchFamily="34" charset="0"/>
                <a:ea typeface="Lato" panose="020F0502020204030203" pitchFamily="34" charset="0"/>
                <a:cs typeface="Arial" panose="020B0604020202020204" pitchFamily="34" charset="0"/>
              </a:rPr>
              <a:t>Self-Efficacy</a:t>
            </a:r>
          </a:p>
        </p:txBody>
      </p:sp>
      <p:sp>
        <p:nvSpPr>
          <p:cNvPr id="17423" name="Rectangle 18">
            <a:extLst>
              <a:ext uri="{FF2B5EF4-FFF2-40B4-BE49-F238E27FC236}">
                <a16:creationId xmlns:a16="http://schemas.microsoft.com/office/drawing/2014/main" id="{7B16BDD0-FDEC-A9EA-27F4-85A7DFD68C74}"/>
              </a:ext>
            </a:extLst>
          </p:cNvPr>
          <p:cNvSpPr>
            <a:spLocks noChangeArrowheads="1"/>
          </p:cNvSpPr>
          <p:nvPr/>
        </p:nvSpPr>
        <p:spPr bwMode="auto">
          <a:xfrm>
            <a:off x="6667500" y="5341938"/>
            <a:ext cx="19018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1500" i="1">
                <a:solidFill>
                  <a:srgbClr val="394A58"/>
                </a:solidFill>
                <a:latin typeface="Arial" panose="020B0604020202020204" pitchFamily="34" charset="0"/>
                <a:ea typeface="Lato" panose="020F0502020204030203" pitchFamily="34" charset="0"/>
                <a:cs typeface="Arial" panose="020B0604020202020204" pitchFamily="34" charset="0"/>
              </a:rPr>
              <a:t>Behavioural Intention</a:t>
            </a:r>
          </a:p>
        </p:txBody>
      </p:sp>
      <p:sp>
        <p:nvSpPr>
          <p:cNvPr id="17424" name="Title 1">
            <a:extLst>
              <a:ext uri="{FF2B5EF4-FFF2-40B4-BE49-F238E27FC236}">
                <a16:creationId xmlns:a16="http://schemas.microsoft.com/office/drawing/2014/main" id="{23BA77E4-E626-80F7-11B4-B0AC18BD8363}"/>
              </a:ext>
            </a:extLst>
          </p:cNvPr>
          <p:cNvSpPr>
            <a:spLocks noGrp="1" noChangeArrowheads="1"/>
          </p:cNvSpPr>
          <p:nvPr>
            <p:ph type="title"/>
          </p:nvPr>
        </p:nvSpPr>
        <p:spPr bwMode="auto">
          <a:xfrm>
            <a:off x="-7938" y="-26988"/>
            <a:ext cx="9144001" cy="1096963"/>
          </a:xfrm>
        </p:spPr>
        <p:txBody>
          <a:bodyPr wrap="square" numCol="1" anchorCtr="0" compatLnSpc="1">
            <a:prstTxWarp prst="textNoShape">
              <a:avLst/>
            </a:prstTxWarp>
          </a:bodyPr>
          <a:lstStyle/>
          <a:p>
            <a:pPr eaLnBrk="1" hangingPunct="1">
              <a:defRPr/>
            </a:pPr>
            <a:r>
              <a:rPr lang="en-AU" altLang="en-US" sz="4000">
                <a:latin typeface="Arial" panose="020B0604020202020204" pitchFamily="34" charset="0"/>
                <a:ea typeface="VAG Rounded"/>
                <a:cs typeface="Arial" panose="020B0604020202020204" pitchFamily="34" charset="0"/>
              </a:rPr>
              <a:t>Structure</a:t>
            </a:r>
          </a:p>
        </p:txBody>
      </p:sp>
      <p:pic>
        <p:nvPicPr>
          <p:cNvPr id="17425" name="Picture 25">
            <a:extLst>
              <a:ext uri="{FF2B5EF4-FFF2-40B4-BE49-F238E27FC236}">
                <a16:creationId xmlns:a16="http://schemas.microsoft.com/office/drawing/2014/main" id="{F3431876-EF08-1459-0D78-F0D54EA0A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343650"/>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a:extLst>
              <a:ext uri="{FF2B5EF4-FFF2-40B4-BE49-F238E27FC236}">
                <a16:creationId xmlns:a16="http://schemas.microsoft.com/office/drawing/2014/main" id="{AC76DA28-7C01-DF01-A976-0908E354F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2">
            <a:extLst>
              <a:ext uri="{FF2B5EF4-FFF2-40B4-BE49-F238E27FC236}">
                <a16:creationId xmlns:a16="http://schemas.microsoft.com/office/drawing/2014/main" id="{DB8F0ED2-2E07-B154-C630-3BA34DD91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350" y="5072063"/>
            <a:ext cx="14065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le 5">
            <a:extLst>
              <a:ext uri="{FF2B5EF4-FFF2-40B4-BE49-F238E27FC236}">
                <a16:creationId xmlns:a16="http://schemas.microsoft.com/office/drawing/2014/main" id="{EF78166E-889D-14FD-3E1D-676E3E15CDB5}"/>
              </a:ext>
            </a:extLst>
          </p:cNvPr>
          <p:cNvSpPr txBox="1">
            <a:spLocks noChangeArrowheads="1"/>
          </p:cNvSpPr>
          <p:nvPr/>
        </p:nvSpPr>
        <p:spPr bwMode="auto">
          <a:xfrm>
            <a:off x="168275" y="6040438"/>
            <a:ext cx="901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5000"/>
              </a:lnSpc>
            </a:pPr>
            <a:r>
              <a:rPr lang="en-AU" altLang="en-US" sz="2000">
                <a:solidFill>
                  <a:schemeClr val="bg1"/>
                </a:solidFill>
                <a:latin typeface="VAG Rundschrift D Regular" panose="020B0604020202020204" charset="0"/>
                <a:ea typeface="VAG Rounded"/>
                <a:cs typeface="VAG Rounded"/>
              </a:rPr>
              <a:t>3A</a:t>
            </a:r>
          </a:p>
        </p:txBody>
      </p:sp>
      <p:pic>
        <p:nvPicPr>
          <p:cNvPr id="19461" name="Picture 5">
            <a:extLst>
              <a:ext uri="{FF2B5EF4-FFF2-40B4-BE49-F238E27FC236}">
                <a16:creationId xmlns:a16="http://schemas.microsoft.com/office/drawing/2014/main" id="{728B87BE-CE1A-91B6-C045-E99488F65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13" y="1905000"/>
            <a:ext cx="436086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4">
            <a:extLst>
              <a:ext uri="{FF2B5EF4-FFF2-40B4-BE49-F238E27FC236}">
                <a16:creationId xmlns:a16="http://schemas.microsoft.com/office/drawing/2014/main" id="{12434963-4ECD-D566-0539-ED0EAEA670DF}"/>
              </a:ext>
            </a:extLst>
          </p:cNvPr>
          <p:cNvSpPr txBox="1">
            <a:spLocks noChangeArrowheads="1"/>
          </p:cNvSpPr>
          <p:nvPr/>
        </p:nvSpPr>
        <p:spPr bwMode="auto">
          <a:xfrm>
            <a:off x="1463675" y="2495550"/>
            <a:ext cx="2187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2800" b="1"/>
              <a:t>Thank You</a:t>
            </a:r>
          </a:p>
        </p:txBody>
      </p:sp>
      <p:pic>
        <p:nvPicPr>
          <p:cNvPr id="21507" name="Picture 1">
            <a:extLst>
              <a:ext uri="{FF2B5EF4-FFF2-40B4-BE49-F238E27FC236}">
                <a16:creationId xmlns:a16="http://schemas.microsoft.com/office/drawing/2014/main" id="{CAD01605-AAF4-26BA-C867-E0BF43FA7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1027113"/>
            <a:ext cx="3362325"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2">
            <a:extLst>
              <a:ext uri="{FF2B5EF4-FFF2-40B4-BE49-F238E27FC236}">
                <a16:creationId xmlns:a16="http://schemas.microsoft.com/office/drawing/2014/main" id="{BAA043E0-8EF0-77C6-BD4E-82B792F9169B}"/>
              </a:ext>
            </a:extLst>
          </p:cNvPr>
          <p:cNvSpPr txBox="1">
            <a:spLocks noChangeArrowheads="1"/>
          </p:cNvSpPr>
          <p:nvPr/>
        </p:nvSpPr>
        <p:spPr bwMode="auto">
          <a:xfrm>
            <a:off x="4443413" y="4886325"/>
            <a:ext cx="2900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AU" altLang="en-US" sz="2800" b="1"/>
              <a:t>bit.ly/2MCOb5k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a:extLst>
              <a:ext uri="{FF2B5EF4-FFF2-40B4-BE49-F238E27FC236}">
                <a16:creationId xmlns:a16="http://schemas.microsoft.com/office/drawing/2014/main" id="{0331CDD4-8974-4EA8-F3E6-1E77B512A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2">
            <a:extLst>
              <a:ext uri="{FF2B5EF4-FFF2-40B4-BE49-F238E27FC236}">
                <a16:creationId xmlns:a16="http://schemas.microsoft.com/office/drawing/2014/main" id="{AE5D5AAC-947D-6ED3-0B3F-5C730C5D8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350" y="5072063"/>
            <a:ext cx="14065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5">
            <a:extLst>
              <a:ext uri="{FF2B5EF4-FFF2-40B4-BE49-F238E27FC236}">
                <a16:creationId xmlns:a16="http://schemas.microsoft.com/office/drawing/2014/main" id="{C940B172-50CA-6086-5201-C95C5F3815E8}"/>
              </a:ext>
            </a:extLst>
          </p:cNvPr>
          <p:cNvSpPr txBox="1">
            <a:spLocks noChangeArrowheads="1"/>
          </p:cNvSpPr>
          <p:nvPr/>
        </p:nvSpPr>
        <p:spPr bwMode="auto">
          <a:xfrm>
            <a:off x="168275" y="6040438"/>
            <a:ext cx="901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85000"/>
              </a:lnSpc>
            </a:pPr>
            <a:r>
              <a:rPr lang="en-AU" altLang="en-US" sz="2000">
                <a:solidFill>
                  <a:schemeClr val="bg1"/>
                </a:solidFill>
                <a:latin typeface="VAG Rundschrift D Regular" panose="020B0604020202020204" charset="0"/>
                <a:ea typeface="VAG Rounded"/>
                <a:cs typeface="VAG Rounded"/>
              </a:rPr>
              <a:t>3A</a:t>
            </a:r>
          </a:p>
        </p:txBody>
      </p:sp>
      <p:pic>
        <p:nvPicPr>
          <p:cNvPr id="22533" name="Picture 5">
            <a:extLst>
              <a:ext uri="{FF2B5EF4-FFF2-40B4-BE49-F238E27FC236}">
                <a16:creationId xmlns:a16="http://schemas.microsoft.com/office/drawing/2014/main" id="{C81E635E-E2DA-23A2-A8F4-D6C280461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13" y="1905000"/>
            <a:ext cx="436086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A97CCE-1203-0E9B-5E52-F7A6B958E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0" y="4333875"/>
            <a:ext cx="36449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a:extLst>
              <a:ext uri="{FF2B5EF4-FFF2-40B4-BE49-F238E27FC236}">
                <a16:creationId xmlns:a16="http://schemas.microsoft.com/office/drawing/2014/main" id="{DF53EAFF-258A-BAF7-1461-AFE27C1F08AE}"/>
              </a:ext>
            </a:extLst>
          </p:cNvPr>
          <p:cNvSpPr>
            <a:spLocks noGrp="1" noChangeArrowheads="1"/>
          </p:cNvSpPr>
          <p:nvPr>
            <p:ph type="title"/>
          </p:nvPr>
        </p:nvSpPr>
        <p:spPr bwMode="auto">
          <a:xfrm>
            <a:off x="0" y="-223838"/>
            <a:ext cx="9144000" cy="1325563"/>
          </a:xfrm>
        </p:spPr>
        <p:txBody>
          <a:bodyPr wrap="square" numCol="1" anchorCtr="0" compatLnSpc="1">
            <a:prstTxWarp prst="textNoShape">
              <a:avLst/>
            </a:prstTxWarp>
          </a:bodyPr>
          <a:lstStyle/>
          <a:p>
            <a:pPr eaLnBrk="1" hangingPunct="1">
              <a:defRPr/>
            </a:pPr>
            <a:r>
              <a:rPr lang="en-AU" altLang="en-US">
                <a:latin typeface="VAG Rundschrift D Regular" panose="020B0604020202020204" charset="0"/>
                <a:ea typeface="VAG Rounded"/>
                <a:cs typeface="Arial" panose="020B0604020202020204" pitchFamily="34" charset="0"/>
              </a:rPr>
              <a:t>Meet Jack</a:t>
            </a:r>
          </a:p>
        </p:txBody>
      </p:sp>
      <p:pic>
        <p:nvPicPr>
          <p:cNvPr id="24580" name="Picture 3">
            <a:extLst>
              <a:ext uri="{FF2B5EF4-FFF2-40B4-BE49-F238E27FC236}">
                <a16:creationId xmlns:a16="http://schemas.microsoft.com/office/drawing/2014/main" id="{4928EA81-16B1-95C8-7DF2-13864C72B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471613"/>
            <a:ext cx="3284538" cy="41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86B167A-C0BA-CE18-89DC-8985F0944553}"/>
              </a:ext>
            </a:extLst>
          </p:cNvPr>
          <p:cNvSpPr/>
          <p:nvPr/>
        </p:nvSpPr>
        <p:spPr>
          <a:xfrm>
            <a:off x="4638675" y="1471613"/>
            <a:ext cx="3641725" cy="1311275"/>
          </a:xfrm>
          <a:prstGeom prst="rect">
            <a:avLst/>
          </a:prstGeom>
          <a:gradFill flip="none" rotWithShape="1">
            <a:gsLst>
              <a:gs pos="18000">
                <a:schemeClr val="tx1"/>
              </a:gs>
              <a:gs pos="100000">
                <a:schemeClr val="tx1">
                  <a:lumMod val="50000"/>
                  <a:lumOff val="50000"/>
                </a:schemeClr>
              </a:gs>
            </a:gsLst>
            <a:lin ang="108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Arial" panose="020B0604020202020204" pitchFamily="34" charset="0"/>
            </a:endParaRPr>
          </a:p>
        </p:txBody>
      </p:sp>
      <p:pic>
        <p:nvPicPr>
          <p:cNvPr id="1026" name="Picture 2" descr="http://thumb9.shutterstock.com/display_pic_with_logo/1739050/235277116/stock-photo-teenage-boy-with-crutches-and-a-bandage-on-his-right-leg-isolated-against-white-235277116.jpg">
            <a:extLst>
              <a:ext uri="{FF2B5EF4-FFF2-40B4-BE49-F238E27FC236}">
                <a16:creationId xmlns:a16="http://schemas.microsoft.com/office/drawing/2014/main" id="{D3B854D9-F323-8051-6735-E42BB29E27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1471613"/>
            <a:ext cx="328771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81E7D5D-8ED7-144C-34FA-F4DDE2E86C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0" y="2901950"/>
            <a:ext cx="36449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0">
            <a:extLst>
              <a:ext uri="{FF2B5EF4-FFF2-40B4-BE49-F238E27FC236}">
                <a16:creationId xmlns:a16="http://schemas.microsoft.com/office/drawing/2014/main" id="{57DC2AD2-8B68-54BB-A7DB-F7BC1BE2FB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 y="6270625"/>
            <a:ext cx="11874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a:extLst>
              <a:ext uri="{FF2B5EF4-FFF2-40B4-BE49-F238E27FC236}">
                <a16:creationId xmlns:a16="http://schemas.microsoft.com/office/drawing/2014/main" id="{B40627FA-60D0-A1FE-5B25-5ED86517B1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8563" y="6330950"/>
            <a:ext cx="1470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p:tgtEl>
                                          <p:spTgt spid="7"/>
                                        </p:tgtEl>
                                        <p:attrNameLst>
                                          <p:attrName>ppt_x</p:attrName>
                                        </p:attrNameLst>
                                      </p:cBhvr>
                                      <p:tavLst>
                                        <p:tav tm="0">
                                          <p:val>
                                            <p:strVal val="#ppt_x+#ppt_w*1.125000"/>
                                          </p:val>
                                        </p:tav>
                                        <p:tav tm="100000">
                                          <p:val>
                                            <p:strVal val="#ppt_x"/>
                                          </p:val>
                                        </p:tav>
                                      </p:tavLst>
                                    </p:anim>
                                    <p:animEffect transition="in" filter="wipe(left)">
                                      <p:cBhvr>
                                        <p:cTn id="8" dur="750"/>
                                        <p:tgtEl>
                                          <p:spTgt spid="7"/>
                                        </p:tgtEl>
                                      </p:cBhvr>
                                    </p:animEffect>
                                  </p:childTnLst>
                                </p:cTn>
                              </p:par>
                            </p:childTnLst>
                          </p:cTn>
                        </p:par>
                        <p:par>
                          <p:cTn id="9" fill="hold" nodeType="afterGroup">
                            <p:stCondLst>
                              <p:cond delay="750"/>
                            </p:stCondLst>
                            <p:childTnLst>
                              <p:par>
                                <p:cTn id="10" presetID="1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p:tgtEl>
                                          <p:spTgt spid="8"/>
                                        </p:tgtEl>
                                        <p:attrNameLst>
                                          <p:attrName>ppt_x</p:attrName>
                                        </p:attrNameLst>
                                      </p:cBhvr>
                                      <p:tavLst>
                                        <p:tav tm="0">
                                          <p:val>
                                            <p:strVal val="#ppt_x+#ppt_w*1.125000"/>
                                          </p:val>
                                        </p:tav>
                                        <p:tav tm="100000">
                                          <p:val>
                                            <p:strVal val="#ppt_x"/>
                                          </p:val>
                                        </p:tav>
                                      </p:tavLst>
                                    </p:anim>
                                    <p:animEffect transition="in" filter="wipe(left)">
                                      <p:cBhvr>
                                        <p:cTn id="13" dur="750"/>
                                        <p:tgtEl>
                                          <p:spTgt spid="8"/>
                                        </p:tgtEl>
                                      </p:cBhvr>
                                    </p:animEffect>
                                  </p:childTnLst>
                                </p:cTn>
                              </p:par>
                            </p:childTnLst>
                          </p:cTn>
                        </p:par>
                        <p:par>
                          <p:cTn id="14" fill="hold" nodeType="afterGroup">
                            <p:stCondLst>
                              <p:cond delay="1500"/>
                            </p:stCondLst>
                            <p:childTnLst>
                              <p:par>
                                <p:cTn id="15" presetID="12" presetClass="entr" presetSubtype="2" fill="hold" nodeType="afterEffect">
                                  <p:stCondLst>
                                    <p:cond delay="5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750"/>
                                        <p:tgtEl>
                                          <p:spTgt spid="13"/>
                                        </p:tgtEl>
                                        <p:attrNameLst>
                                          <p:attrName>ppt_x</p:attrName>
                                        </p:attrNameLst>
                                      </p:cBhvr>
                                      <p:tavLst>
                                        <p:tav tm="0">
                                          <p:val>
                                            <p:strVal val="#ppt_x+#ppt_w*1.125000"/>
                                          </p:val>
                                        </p:tav>
                                        <p:tav tm="100000">
                                          <p:val>
                                            <p:strVal val="#ppt_x"/>
                                          </p:val>
                                        </p:tav>
                                      </p:tavLst>
                                    </p:anim>
                                    <p:animEffect transition="in" filter="wipe(left)">
                                      <p:cBhvr>
                                        <p:cTn id="18" dur="75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6475fee-a916-4797-b403-c1ae85111263">YHAMMK2KV3T5-1887799891-52232</_dlc_DocId>
    <_dlc_DocIdUrl xmlns="86475fee-a916-4797-b403-c1ae85111263">
      <Url>https://sites.ey.com/sites/ProjectChoice1/_layouts/15/DocIdRedir.aspx?ID=YHAMMK2KV3T5-1887799891-52232</Url>
      <Description>YHAMMK2KV3T5-1887799891-52232</Description>
    </_dlc_DocIdUrl>
    <lcf76f155ced4ddcb4097134ff3c332f xmlns="68704252-9691-495e-ba5b-d5c22966fd6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E409461B80A54D9CD33C30809C08C3" ma:contentTypeVersion="18" ma:contentTypeDescription="Create a new document." ma:contentTypeScope="" ma:versionID="c9ed6df101837efcfbadf05be2ec0f75">
  <xsd:schema xmlns:xsd="http://www.w3.org/2001/XMLSchema" xmlns:xs="http://www.w3.org/2001/XMLSchema" xmlns:p="http://schemas.microsoft.com/office/2006/metadata/properties" xmlns:ns2="86475fee-a916-4797-b403-c1ae85111263" xmlns:ns3="68704252-9691-495e-ba5b-d5c22966fd6d" targetNamespace="http://schemas.microsoft.com/office/2006/metadata/properties" ma:root="true" ma:fieldsID="786d206f1b90938eff9a655067754fe9" ns2:_="" ns3:_="">
    <xsd:import namespace="86475fee-a916-4797-b403-c1ae85111263"/>
    <xsd:import namespace="68704252-9691-495e-ba5b-d5c22966fd6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75fee-a916-4797-b403-c1ae8511126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704252-9691-495e-ba5b-d5c22966fd6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9B4654-B86D-482B-A97A-E1F89F7AD8F5}">
  <ds:schemaRefs>
    <ds:schemaRef ds:uri="http://purl.org/dc/terms/"/>
    <ds:schemaRef ds:uri="c042253d-d5df-4b94-904d-19e052d0eb3f"/>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50c908b1-f277-4340-90a9-4611d0b0f078"/>
    <ds:schemaRef ds:uri="http://www.w3.org/XML/1998/namespace"/>
    <ds:schemaRef ds:uri="http://schemas.microsoft.com/office/infopath/2007/PartnerControls"/>
    <ds:schemaRef ds:uri="86475fee-a916-4797-b403-c1ae85111263"/>
    <ds:schemaRef ds:uri="http://purl.org/dc/dcmitype/"/>
  </ds:schemaRefs>
</ds:datastoreItem>
</file>

<file path=customXml/itemProps2.xml><?xml version="1.0" encoding="utf-8"?>
<ds:datastoreItem xmlns:ds="http://schemas.openxmlformats.org/officeDocument/2006/customXml" ds:itemID="{B58B0D71-E4F8-46C2-968B-F10168288CD3}"/>
</file>

<file path=customXml/itemProps3.xml><?xml version="1.0" encoding="utf-8"?>
<ds:datastoreItem xmlns:ds="http://schemas.openxmlformats.org/officeDocument/2006/customXml" ds:itemID="{348CD3D0-D793-432C-8594-C409C1447A35}">
  <ds:schemaRefs>
    <ds:schemaRef ds:uri="http://schemas.microsoft.com/sharepoint/events"/>
  </ds:schemaRefs>
</ds:datastoreItem>
</file>

<file path=customXml/itemProps4.xml><?xml version="1.0" encoding="utf-8"?>
<ds:datastoreItem xmlns:ds="http://schemas.openxmlformats.org/officeDocument/2006/customXml" ds:itemID="{991939BB-38FA-49EB-920E-F885ECA7152C}">
  <ds:schemaRefs>
    <ds:schemaRef ds:uri="http://schemas.microsoft.com/office/2006/metadata/longProperties"/>
  </ds:schemaRefs>
</ds:datastoreItem>
</file>

<file path=customXml/itemProps5.xml><?xml version="1.0" encoding="utf-8"?>
<ds:datastoreItem xmlns:ds="http://schemas.openxmlformats.org/officeDocument/2006/customXml" ds:itemID="{ACB6B69D-CE30-4A47-879F-958B115F5E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12321</TotalTime>
  <Words>4623</Words>
  <Application>Microsoft Office PowerPoint</Application>
  <PresentationFormat>On-screen Show (4:3)</PresentationFormat>
  <Paragraphs>422</Paragraphs>
  <Slides>21</Slides>
  <Notes>19</Notes>
  <HiddenSlides>5</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Retrospect</vt:lpstr>
      <vt:lpstr>PowerPoint Presentation</vt:lpstr>
      <vt:lpstr>Key</vt:lpstr>
      <vt:lpstr>Australian curriculum Version 9.0</vt:lpstr>
      <vt:lpstr>Australian curriculum Version 9.0</vt:lpstr>
      <vt:lpstr>Structure</vt:lpstr>
      <vt:lpstr>PowerPoint Presentation</vt:lpstr>
      <vt:lpstr>PowerPoint Presentation</vt:lpstr>
      <vt:lpstr>PowerPoint Presentation</vt:lpstr>
      <vt:lpstr>Meet Jack</vt:lpstr>
      <vt:lpstr>Stepping Into Other  People’s Shoes</vt:lpstr>
      <vt:lpstr>Why is This So Hard?_</vt:lpstr>
      <vt:lpstr>PowerPoint Presentation</vt:lpstr>
      <vt:lpstr>Attitude</vt:lpstr>
      <vt:lpstr>PowerPoint Presentation</vt:lpstr>
      <vt:lpstr>PowerPoint Presentation</vt:lpstr>
      <vt:lpstr>Braille Challenge</vt:lpstr>
      <vt:lpstr>Australian Sign Language</vt:lpstr>
      <vt:lpstr>Language and  Communication</vt:lpstr>
      <vt:lpstr>Communication!_</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Entrance</dc:title>
  <dc:creator>Dom Fitzgerald;Kate Squires;Matthew Rockell</dc:creator>
  <cp:lastModifiedBy>Natalie Daoud</cp:lastModifiedBy>
  <cp:revision>371</cp:revision>
  <cp:lastPrinted>2015-02-04T01:59:02Z</cp:lastPrinted>
  <dcterms:created xsi:type="dcterms:W3CDTF">2015-02-05T10:10:13Z</dcterms:created>
  <dcterms:modified xsi:type="dcterms:W3CDTF">2023-08-22T10:25:28Z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0x0101006BE409461B80A54D9CD33C30809C08C3</vt:lpwstr>
  </property>
  <property fmtid="{D5CDD505-2E9C-101B-9397-08002B2CF9AE}" pid="3" name="_dlc_DocIdItemGuid">
    <vt:lpwstr>f44661e5-c187-4da1-b92b-cfa4d1479a37</vt:lpwstr>
  </property>
  <property fmtid="{D5CDD505-2E9C-101B-9397-08002B2CF9AE}" pid="4" name="MediaServiceImageTags">
    <vt:lpwstr/>
  </property>
  <property fmtid="{D5CDD505-2E9C-101B-9397-08002B2CF9AE}" pid="5" name="b4187e12891e46deb4d240a4b28bdb90">
    <vt:lpwstr/>
  </property>
  <property fmtid="{D5CDD505-2E9C-101B-9397-08002B2CF9AE}" pid="6" name="TaxCatchAll">
    <vt:lpwstr/>
  </property>
  <property fmtid="{D5CDD505-2E9C-101B-9397-08002B2CF9AE}" pid="7" name="ContentLanguage">
    <vt:lpwstr/>
  </property>
  <property fmtid="{D5CDD505-2E9C-101B-9397-08002B2CF9AE}" pid="8" name="k8128b1c45734e36a24fce652bc7ffb7">
    <vt:lpwstr/>
  </property>
  <property fmtid="{D5CDD505-2E9C-101B-9397-08002B2CF9AE}" pid="9" name="ServiceLineFunction">
    <vt:lpwstr/>
  </property>
  <property fmtid="{D5CDD505-2E9C-101B-9397-08002B2CF9AE}" pid="10" name="EYContentType">
    <vt:lpwstr/>
  </property>
  <property fmtid="{D5CDD505-2E9C-101B-9397-08002B2CF9AE}" pid="11" name="jc981bd8ab5b47fd91abb7684c0f405b">
    <vt:lpwstr/>
  </property>
  <property fmtid="{D5CDD505-2E9C-101B-9397-08002B2CF9AE}" pid="12" name="i14ea8bbd518495ea0e20ac1ad18c527">
    <vt:lpwstr/>
  </property>
  <property fmtid="{D5CDD505-2E9C-101B-9397-08002B2CF9AE}" pid="13" name="GeographicApplicability">
    <vt:lpwstr/>
  </property>
  <property fmtid="{D5CDD505-2E9C-101B-9397-08002B2CF9AE}" pid="14" name="Sector">
    <vt:lpwstr/>
  </property>
  <property fmtid="{D5CDD505-2E9C-101B-9397-08002B2CF9AE}" pid="15" name="e0e024ccac5240e69ae9c38a41bfa7a5">
    <vt:lpwstr/>
  </property>
</Properties>
</file>